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0" r:id="rId5"/>
    <p:sldMasterId id="2147483673" r:id="rId6"/>
  </p:sldMasterIdLst>
  <p:notesMasterIdLst>
    <p:notesMasterId r:id="rId41"/>
  </p:notesMasterIdLst>
  <p:handoutMasterIdLst>
    <p:handoutMasterId r:id="rId42"/>
  </p:handoutMasterIdLst>
  <p:sldIdLst>
    <p:sldId id="276" r:id="rId7"/>
    <p:sldId id="274" r:id="rId8"/>
    <p:sldId id="319" r:id="rId9"/>
    <p:sldId id="318" r:id="rId10"/>
    <p:sldId id="277" r:id="rId11"/>
    <p:sldId id="279" r:id="rId12"/>
    <p:sldId id="284" r:id="rId13"/>
    <p:sldId id="310" r:id="rId14"/>
    <p:sldId id="311" r:id="rId15"/>
    <p:sldId id="309" r:id="rId16"/>
    <p:sldId id="313" r:id="rId17"/>
    <p:sldId id="312" r:id="rId18"/>
    <p:sldId id="280" r:id="rId19"/>
    <p:sldId id="317" r:id="rId20"/>
    <p:sldId id="314" r:id="rId21"/>
    <p:sldId id="285" r:id="rId22"/>
    <p:sldId id="299" r:id="rId23"/>
    <p:sldId id="300" r:id="rId24"/>
    <p:sldId id="301" r:id="rId25"/>
    <p:sldId id="302" r:id="rId26"/>
    <p:sldId id="283" r:id="rId27"/>
    <p:sldId id="287" r:id="rId28"/>
    <p:sldId id="307" r:id="rId29"/>
    <p:sldId id="288" r:id="rId30"/>
    <p:sldId id="289" r:id="rId31"/>
    <p:sldId id="290" r:id="rId32"/>
    <p:sldId id="291" r:id="rId33"/>
    <p:sldId id="292" r:id="rId34"/>
    <p:sldId id="297" r:id="rId35"/>
    <p:sldId id="298" r:id="rId36"/>
    <p:sldId id="293" r:id="rId37"/>
    <p:sldId id="294" r:id="rId38"/>
    <p:sldId id="295" r:id="rId39"/>
    <p:sldId id="296" r:id="rId40"/>
  </p:sldIdLst>
  <p:sldSz cx="9144000" cy="6858000" type="screen4x3"/>
  <p:notesSz cx="9926638" cy="6797675"/>
  <p:defaultTextStyle>
    <a:defPPr>
      <a:defRPr lang="nl-NL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erald Tijms" initials="GT" lastIdx="1" clrIdx="0">
    <p:extLst>
      <p:ext uri="{19B8F6BF-5375-455C-9EA6-DF929625EA0E}">
        <p15:presenceInfo xmlns:p15="http://schemas.microsoft.com/office/powerpoint/2012/main" userId="S::g.l.tijms@aeres.nl::4d982842-d965-44a8-9f30-27e8688ad15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66FF33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8E28F99-A558-4C39-B278-63D53E775213}" v="2" dt="2024-09-19T16:44:55.15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577" autoAdjust="0"/>
    <p:restoredTop sz="94720" autoAdjust="0"/>
  </p:normalViewPr>
  <p:slideViewPr>
    <p:cSldViewPr>
      <p:cViewPr varScale="1">
        <p:scale>
          <a:sx n="75" d="100"/>
          <a:sy n="75" d="100"/>
        </p:scale>
        <p:origin x="1060" y="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slide" Target="slides/slide20.xml"/><Relationship Id="rId39" Type="http://schemas.openxmlformats.org/officeDocument/2006/relationships/slide" Target="slides/slide33.xml"/><Relationship Id="rId21" Type="http://schemas.openxmlformats.org/officeDocument/2006/relationships/slide" Target="slides/slide15.xml"/><Relationship Id="rId34" Type="http://schemas.openxmlformats.org/officeDocument/2006/relationships/slide" Target="slides/slide28.xml"/><Relationship Id="rId42" Type="http://schemas.openxmlformats.org/officeDocument/2006/relationships/handoutMaster" Target="handoutMasters/handoutMaster1.xml"/><Relationship Id="rId47" Type="http://schemas.openxmlformats.org/officeDocument/2006/relationships/tableStyles" Target="tableStyles.xml"/><Relationship Id="rId7" Type="http://schemas.openxmlformats.org/officeDocument/2006/relationships/slide" Target="slides/slide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9" Type="http://schemas.openxmlformats.org/officeDocument/2006/relationships/slide" Target="slides/slide23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32" Type="http://schemas.openxmlformats.org/officeDocument/2006/relationships/slide" Target="slides/slide26.xml"/><Relationship Id="rId37" Type="http://schemas.openxmlformats.org/officeDocument/2006/relationships/slide" Target="slides/slide31.xml"/><Relationship Id="rId40" Type="http://schemas.openxmlformats.org/officeDocument/2006/relationships/slide" Target="slides/slide34.xml"/><Relationship Id="rId45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slide" Target="slides/slide22.xml"/><Relationship Id="rId36" Type="http://schemas.openxmlformats.org/officeDocument/2006/relationships/slide" Target="slides/slide30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31" Type="http://schemas.openxmlformats.org/officeDocument/2006/relationships/slide" Target="slides/slide25.xml"/><Relationship Id="rId44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slide" Target="slides/slide21.xml"/><Relationship Id="rId30" Type="http://schemas.openxmlformats.org/officeDocument/2006/relationships/slide" Target="slides/slide24.xml"/><Relationship Id="rId35" Type="http://schemas.openxmlformats.org/officeDocument/2006/relationships/slide" Target="slides/slide29.xml"/><Relationship Id="rId43" Type="http://schemas.openxmlformats.org/officeDocument/2006/relationships/commentAuthors" Target="commentAuthors.xml"/><Relationship Id="rId48" Type="http://schemas.microsoft.com/office/2015/10/relationships/revisionInfo" Target="revisionInfo.xml"/><Relationship Id="rId8" Type="http://schemas.openxmlformats.org/officeDocument/2006/relationships/slide" Target="slides/slide2.xml"/><Relationship Id="rId3" Type="http://schemas.openxmlformats.org/officeDocument/2006/relationships/customXml" Target="../customXml/item3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33" Type="http://schemas.openxmlformats.org/officeDocument/2006/relationships/slide" Target="slides/slide27.xml"/><Relationship Id="rId38" Type="http://schemas.openxmlformats.org/officeDocument/2006/relationships/slide" Target="slides/slide32.xml"/><Relationship Id="rId46" Type="http://schemas.openxmlformats.org/officeDocument/2006/relationships/theme" Target="theme/theme1.xml"/><Relationship Id="rId20" Type="http://schemas.openxmlformats.org/officeDocument/2006/relationships/slide" Target="slides/slide14.xml"/><Relationship Id="rId41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2125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4" tIns="45717" rIns="91434" bIns="45717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21338" y="0"/>
            <a:ext cx="4303712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4" tIns="45717" rIns="91434" bIns="45717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56363"/>
            <a:ext cx="4302125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4" tIns="45717" rIns="91434" bIns="45717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21338" y="6456363"/>
            <a:ext cx="4303712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4" tIns="45717" rIns="91434" bIns="45717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1DCF93C4-519D-402B-86E5-82C6CC40A429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7202933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125" cy="341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5622925" y="0"/>
            <a:ext cx="4302125" cy="341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202C93-EE2B-4821-81CF-2E85A71EB78B}" type="datetimeFigureOut">
              <a:rPr lang="nl-NL" smtClean="0"/>
              <a:t>25-9-2024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3433763" y="849313"/>
            <a:ext cx="3059112" cy="22939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992188" y="3271838"/>
            <a:ext cx="7942262" cy="26765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6456363"/>
            <a:ext cx="4302125" cy="3413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5622925" y="6456363"/>
            <a:ext cx="4302125" cy="3413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2C76EE-5373-429D-8D51-D63BC4AE6DD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50719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B2C76EE-5373-429D-8D51-D63BC4AE6DDF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617208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/>
              <a:t>Klik om het opmaakprofiel van de modelondertitel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3FD431-EBC3-43A1-8A3E-63E6390727CF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8657884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426E8A-9B19-43E9-A2A4-09F714F0E93E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5059182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49A5A0-BAE0-4E82-897F-ECF4369BEEAC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613490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C58A5-B5B7-4B57-BFCE-46F1646B3DF0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25-9-2024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AAAC3-0788-4CBA-BB1F-BE79BB8EBF61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00438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C58A5-B5B7-4B57-BFCE-46F1646B3DF0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25-9-2024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AAAC3-0788-4CBA-BB1F-BE79BB8EBF61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243042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C58A5-B5B7-4B57-BFCE-46F1646B3DF0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25-9-2024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AAAC3-0788-4CBA-BB1F-BE79BB8EBF61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260957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C58A5-B5B7-4B57-BFCE-46F1646B3DF0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25-9-2024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AAAC3-0788-4CBA-BB1F-BE79BB8EBF61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056813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C58A5-B5B7-4B57-BFCE-46F1646B3DF0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25-9-2024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AAAC3-0788-4CBA-BB1F-BE79BB8EBF61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145805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C58A5-B5B7-4B57-BFCE-46F1646B3DF0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25-9-2024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AAAC3-0788-4CBA-BB1F-BE79BB8EBF61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36392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C58A5-B5B7-4B57-BFCE-46F1646B3DF0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25-9-2024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AAAC3-0788-4CBA-BB1F-BE79BB8EBF61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129592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C58A5-B5B7-4B57-BFCE-46F1646B3DF0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25-9-2024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AAAC3-0788-4CBA-BB1F-BE79BB8EBF61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77699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B1A93A-55AA-40B1-9D76-7D7BF8870A8D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45144964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C58A5-B5B7-4B57-BFCE-46F1646B3DF0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25-9-2024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AAAC3-0788-4CBA-BB1F-BE79BB8EBF61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121608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C58A5-B5B7-4B57-BFCE-46F1646B3DF0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25-9-2024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AAAC3-0788-4CBA-BB1F-BE79BB8EBF61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253515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C58A5-B5B7-4B57-BFCE-46F1646B3DF0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25-9-2024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AAAC3-0788-4CBA-BB1F-BE79BB8EBF61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176016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 dia fot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icture Placeholder 31"/>
          <p:cNvSpPr>
            <a:spLocks noGrp="1"/>
          </p:cNvSpPr>
          <p:nvPr>
            <p:ph type="pic" sz="quarter" idx="12"/>
          </p:nvPr>
        </p:nvSpPr>
        <p:spPr>
          <a:xfrm>
            <a:off x="0" y="1778000"/>
            <a:ext cx="9144000" cy="3748088"/>
          </a:xfrm>
          <a:custGeom>
            <a:avLst/>
            <a:gdLst>
              <a:gd name="connsiteX0" fmla="*/ 0 w 9144000"/>
              <a:gd name="connsiteY0" fmla="*/ 0 h 3748088"/>
              <a:gd name="connsiteX1" fmla="*/ 9144000 w 9144000"/>
              <a:gd name="connsiteY1" fmla="*/ 0 h 3748088"/>
              <a:gd name="connsiteX2" fmla="*/ 9144000 w 9144000"/>
              <a:gd name="connsiteY2" fmla="*/ 3748088 h 3748088"/>
              <a:gd name="connsiteX3" fmla="*/ 3883305 w 9144000"/>
              <a:gd name="connsiteY3" fmla="*/ 3748088 h 3748088"/>
              <a:gd name="connsiteX4" fmla="*/ 3883305 w 9144000"/>
              <a:gd name="connsiteY4" fmla="*/ 3100088 h 3748088"/>
              <a:gd name="connsiteX5" fmla="*/ 0 w 9144000"/>
              <a:gd name="connsiteY5" fmla="*/ 3100088 h 37480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44000" h="3748088">
                <a:moveTo>
                  <a:pt x="0" y="0"/>
                </a:moveTo>
                <a:lnTo>
                  <a:pt x="9144000" y="0"/>
                </a:lnTo>
                <a:lnTo>
                  <a:pt x="9144000" y="3748088"/>
                </a:lnTo>
                <a:lnTo>
                  <a:pt x="3883305" y="3748088"/>
                </a:lnTo>
                <a:lnTo>
                  <a:pt x="3883305" y="3100088"/>
                </a:lnTo>
                <a:lnTo>
                  <a:pt x="0" y="310008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>
            <a:noAutofit/>
          </a:bodyPr>
          <a:lstStyle/>
          <a:p>
            <a:endParaRPr lang="en-US" dirty="0"/>
          </a:p>
        </p:txBody>
      </p:sp>
      <p:sp>
        <p:nvSpPr>
          <p:cNvPr id="2" name="Rectangle 1"/>
          <p:cNvSpPr/>
          <p:nvPr userDrawn="1"/>
        </p:nvSpPr>
        <p:spPr>
          <a:xfrm>
            <a:off x="0" y="0"/>
            <a:ext cx="9144000" cy="17784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nl-NL" sz="1350" dirty="0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4305" y="832511"/>
            <a:ext cx="8236222" cy="708035"/>
          </a:xfrm>
        </p:spPr>
        <p:txBody>
          <a:bodyPr bIns="0" anchor="t" anchorCtr="0">
            <a:normAutofit/>
          </a:bodyPr>
          <a:lstStyle>
            <a:lvl1pPr marL="0" indent="0" algn="l">
              <a:lnSpc>
                <a:spcPct val="100000"/>
              </a:lnSpc>
              <a:buNone/>
              <a:defRPr sz="3150">
                <a:solidFill>
                  <a:schemeClr val="bg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nl-NL" noProof="0" dirty="0"/>
              <a:t>Klik om subtitel toe te voegen</a:t>
            </a:r>
            <a:endParaRPr lang="nl-NL" dirty="0"/>
          </a:p>
        </p:txBody>
      </p: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457200" y="409435"/>
            <a:ext cx="8233200" cy="547910"/>
          </a:xfrm>
        </p:spPr>
        <p:txBody>
          <a:bodyPr anchor="t">
            <a:normAutofit/>
          </a:bodyPr>
          <a:lstStyle>
            <a:lvl1pPr>
              <a:defRPr sz="315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nl-NL" noProof="0" dirty="0"/>
              <a:t>Klik om titel toe te voegen</a:t>
            </a:r>
            <a:endParaRPr lang="nl-NL" dirty="0"/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10" hasCustomPrompt="1"/>
          </p:nvPr>
        </p:nvSpPr>
        <p:spPr>
          <a:xfrm>
            <a:off x="454025" y="2016836"/>
            <a:ext cx="8236250" cy="280988"/>
          </a:xfrm>
        </p:spPr>
        <p:txBody>
          <a:bodyPr>
            <a:noAutofit/>
          </a:bodyPr>
          <a:lstStyle>
            <a:lvl1pPr>
              <a:buFontTx/>
              <a:buNone/>
              <a:defRPr sz="1800">
                <a:solidFill>
                  <a:schemeClr val="bg1"/>
                </a:solidFill>
              </a:defRPr>
            </a:lvl1pPr>
            <a:lvl2pPr marL="1350" indent="0">
              <a:buFontTx/>
              <a:buNone/>
              <a:defRPr sz="1800">
                <a:solidFill>
                  <a:schemeClr val="bg1"/>
                </a:solidFill>
              </a:defRPr>
            </a:lvl2pPr>
            <a:lvl3pPr marL="174150" indent="0">
              <a:buFontTx/>
              <a:buNone/>
              <a:defRPr sz="1800">
                <a:solidFill>
                  <a:schemeClr val="bg1"/>
                </a:solidFill>
              </a:defRPr>
            </a:lvl3pPr>
            <a:lvl4pPr marL="346950" indent="0">
              <a:buFontTx/>
              <a:buNone/>
              <a:defRPr sz="1800">
                <a:solidFill>
                  <a:schemeClr val="bg1"/>
                </a:solidFill>
              </a:defRPr>
            </a:lvl4pPr>
            <a:lvl5pPr marL="346950" indent="0">
              <a:buFontTx/>
              <a:buNone/>
              <a:defRPr sz="1800">
                <a:solidFill>
                  <a:schemeClr val="bg1"/>
                </a:solidFill>
              </a:defRPr>
            </a:lvl5pPr>
            <a:lvl6pPr marL="346950" indent="0">
              <a:buFontTx/>
              <a:buNone/>
              <a:defRPr sz="1800">
                <a:solidFill>
                  <a:schemeClr val="bg1"/>
                </a:solidFill>
              </a:defRPr>
            </a:lvl6pPr>
            <a:lvl7pPr marL="346950" indent="0">
              <a:buFontTx/>
              <a:buNone/>
              <a:defRPr sz="1800">
                <a:solidFill>
                  <a:schemeClr val="bg1"/>
                </a:solidFill>
              </a:defRPr>
            </a:lvl7pPr>
            <a:lvl8pPr marL="346950" indent="0">
              <a:buFontTx/>
              <a:buNone/>
              <a:defRPr sz="1800">
                <a:solidFill>
                  <a:schemeClr val="bg1"/>
                </a:solidFill>
              </a:defRPr>
            </a:lvl8pPr>
            <a:lvl9pPr marL="346950" indent="0">
              <a:buFontTx/>
              <a:buNone/>
              <a:defRPr sz="1800">
                <a:solidFill>
                  <a:schemeClr val="bg1"/>
                </a:solidFill>
              </a:defRPr>
            </a:lvl9pPr>
          </a:lstStyle>
          <a:p>
            <a:pPr lvl="0"/>
            <a:r>
              <a:rPr lang="nl-NL" noProof="0" dirty="0"/>
              <a:t>Klik om naam toe te voegen</a:t>
            </a:r>
            <a:endParaRPr lang="nl-NL" dirty="0"/>
          </a:p>
          <a:p>
            <a:pPr lvl="1"/>
            <a:r>
              <a:rPr lang="nl-NL" dirty="0"/>
              <a:t>Second level</a:t>
            </a:r>
          </a:p>
          <a:p>
            <a:pPr lvl="2"/>
            <a:r>
              <a:rPr lang="nl-NL" dirty="0" err="1"/>
              <a:t>Third</a:t>
            </a:r>
            <a:r>
              <a:rPr lang="nl-NL" dirty="0"/>
              <a:t> level</a:t>
            </a:r>
          </a:p>
          <a:p>
            <a:pPr lvl="3"/>
            <a:r>
              <a:rPr lang="nl-NL" dirty="0" err="1"/>
              <a:t>Fourth</a:t>
            </a:r>
            <a:r>
              <a:rPr lang="nl-NL" dirty="0"/>
              <a:t> level</a:t>
            </a:r>
          </a:p>
          <a:p>
            <a:pPr lvl="4"/>
            <a:r>
              <a:rPr lang="nl-NL" dirty="0" err="1"/>
              <a:t>Fifth</a:t>
            </a:r>
            <a:r>
              <a:rPr lang="nl-NL" dirty="0"/>
              <a:t> level</a:t>
            </a:r>
          </a:p>
          <a:p>
            <a:pPr lvl="5"/>
            <a:r>
              <a:rPr lang="nl-NL" dirty="0"/>
              <a:t>6</a:t>
            </a:r>
          </a:p>
          <a:p>
            <a:pPr lvl="6"/>
            <a:r>
              <a:rPr lang="nl-NL" dirty="0"/>
              <a:t>7</a:t>
            </a:r>
          </a:p>
          <a:p>
            <a:pPr lvl="7"/>
            <a:r>
              <a:rPr lang="nl-NL" dirty="0"/>
              <a:t>8</a:t>
            </a:r>
          </a:p>
          <a:p>
            <a:pPr lvl="8"/>
            <a:r>
              <a:rPr lang="nl-NL" dirty="0"/>
              <a:t>9</a:t>
            </a:r>
          </a:p>
        </p:txBody>
      </p:sp>
      <p:sp>
        <p:nvSpPr>
          <p:cNvPr id="24" name="Text Placeholder 22"/>
          <p:cNvSpPr>
            <a:spLocks noGrp="1"/>
          </p:cNvSpPr>
          <p:nvPr>
            <p:ph type="body" sz="quarter" idx="11" hasCustomPrompt="1"/>
          </p:nvPr>
        </p:nvSpPr>
        <p:spPr>
          <a:xfrm>
            <a:off x="454024" y="2301705"/>
            <a:ext cx="8236250" cy="280988"/>
          </a:xfrm>
        </p:spPr>
        <p:txBody>
          <a:bodyPr>
            <a:noAutofit/>
          </a:bodyPr>
          <a:lstStyle>
            <a:lvl1pPr>
              <a:buFontTx/>
              <a:buNone/>
              <a:defRPr sz="1800">
                <a:solidFill>
                  <a:schemeClr val="bg1"/>
                </a:solidFill>
              </a:defRPr>
            </a:lvl1pPr>
            <a:lvl2pPr marL="1350" indent="0">
              <a:buFontTx/>
              <a:buNone/>
              <a:defRPr sz="1800">
                <a:solidFill>
                  <a:schemeClr val="bg1"/>
                </a:solidFill>
              </a:defRPr>
            </a:lvl2pPr>
            <a:lvl3pPr marL="174150" indent="0">
              <a:buFontTx/>
              <a:buNone/>
              <a:defRPr sz="1800">
                <a:solidFill>
                  <a:schemeClr val="bg1"/>
                </a:solidFill>
              </a:defRPr>
            </a:lvl3pPr>
            <a:lvl4pPr marL="346950" indent="0">
              <a:buFontTx/>
              <a:buNone/>
              <a:defRPr sz="1800">
                <a:solidFill>
                  <a:schemeClr val="bg1"/>
                </a:solidFill>
              </a:defRPr>
            </a:lvl4pPr>
            <a:lvl5pPr marL="346950" indent="0">
              <a:buFontTx/>
              <a:buNone/>
              <a:defRPr sz="1800">
                <a:solidFill>
                  <a:schemeClr val="bg1"/>
                </a:solidFill>
              </a:defRPr>
            </a:lvl5pPr>
            <a:lvl6pPr marL="346950" indent="0">
              <a:buFontTx/>
              <a:buNone/>
              <a:defRPr sz="1800">
                <a:solidFill>
                  <a:schemeClr val="bg1"/>
                </a:solidFill>
              </a:defRPr>
            </a:lvl6pPr>
            <a:lvl7pPr marL="346950" indent="0">
              <a:buFontTx/>
              <a:buNone/>
              <a:defRPr sz="1800">
                <a:solidFill>
                  <a:schemeClr val="bg1"/>
                </a:solidFill>
              </a:defRPr>
            </a:lvl7pPr>
            <a:lvl8pPr marL="346950" indent="0">
              <a:buFontTx/>
              <a:buNone/>
              <a:defRPr sz="1800">
                <a:solidFill>
                  <a:schemeClr val="bg1"/>
                </a:solidFill>
              </a:defRPr>
            </a:lvl8pPr>
            <a:lvl9pPr marL="346950" indent="0">
              <a:buFontTx/>
              <a:buNone/>
              <a:defRPr sz="1800">
                <a:solidFill>
                  <a:schemeClr val="bg1"/>
                </a:solidFill>
              </a:defRPr>
            </a:lvl9pPr>
          </a:lstStyle>
          <a:p>
            <a:pPr lvl="0"/>
            <a:r>
              <a:rPr lang="nl-NL" noProof="0" dirty="0"/>
              <a:t>Klik om datum toe te voegen</a:t>
            </a:r>
            <a:endParaRPr lang="nl-NL" dirty="0"/>
          </a:p>
          <a:p>
            <a:pPr lvl="1"/>
            <a:r>
              <a:rPr lang="nl-NL" dirty="0"/>
              <a:t>Second level</a:t>
            </a:r>
          </a:p>
          <a:p>
            <a:pPr lvl="2"/>
            <a:r>
              <a:rPr lang="nl-NL" dirty="0" err="1"/>
              <a:t>Third</a:t>
            </a:r>
            <a:r>
              <a:rPr lang="nl-NL" dirty="0"/>
              <a:t> level</a:t>
            </a:r>
          </a:p>
          <a:p>
            <a:pPr lvl="3"/>
            <a:r>
              <a:rPr lang="nl-NL" dirty="0" err="1"/>
              <a:t>Fourth</a:t>
            </a:r>
            <a:r>
              <a:rPr lang="nl-NL" dirty="0"/>
              <a:t> level</a:t>
            </a:r>
          </a:p>
          <a:p>
            <a:pPr lvl="4"/>
            <a:r>
              <a:rPr lang="nl-NL" dirty="0" err="1"/>
              <a:t>Fifth</a:t>
            </a:r>
            <a:r>
              <a:rPr lang="nl-NL" dirty="0"/>
              <a:t> level</a:t>
            </a:r>
          </a:p>
          <a:p>
            <a:pPr lvl="5"/>
            <a:r>
              <a:rPr lang="nl-NL" dirty="0"/>
              <a:t>6</a:t>
            </a:r>
          </a:p>
          <a:p>
            <a:pPr lvl="6"/>
            <a:r>
              <a:rPr lang="nl-NL" dirty="0"/>
              <a:t>7</a:t>
            </a:r>
          </a:p>
          <a:p>
            <a:pPr lvl="7"/>
            <a:r>
              <a:rPr lang="nl-NL" dirty="0"/>
              <a:t>8</a:t>
            </a:r>
          </a:p>
          <a:p>
            <a:pPr lvl="8"/>
            <a:r>
              <a:rPr lang="nl-NL" dirty="0"/>
              <a:t>9</a:t>
            </a:r>
          </a:p>
        </p:txBody>
      </p:sp>
      <p:pic>
        <p:nvPicPr>
          <p:cNvPr id="6" name="LogoPP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877339"/>
            <a:ext cx="3883304" cy="12948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385446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C58A5-B5B7-4B57-BFCE-46F1646B3DF0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25-9-2024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AAAC3-0788-4CBA-BB1F-BE79BB8EBF61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853430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C58A5-B5B7-4B57-BFCE-46F1646B3DF0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25-9-2024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AAAC3-0788-4CBA-BB1F-BE79BB8EBF61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612880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C58A5-B5B7-4B57-BFCE-46F1646B3DF0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25-9-2024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AAAC3-0788-4CBA-BB1F-BE79BB8EBF61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454431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C58A5-B5B7-4B57-BFCE-46F1646B3DF0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25-9-2024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AAAC3-0788-4CBA-BB1F-BE79BB8EBF61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458970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C58A5-B5B7-4B57-BFCE-46F1646B3DF0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25-9-2024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AAAC3-0788-4CBA-BB1F-BE79BB8EBF61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466755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C58A5-B5B7-4B57-BFCE-46F1646B3DF0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25-9-2024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AAAC3-0788-4CBA-BB1F-BE79BB8EBF61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9090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E3ADDB-5BAE-41AD-93C7-A7FEB9AFF0FF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80753023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C58A5-B5B7-4B57-BFCE-46F1646B3DF0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25-9-2024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AAAC3-0788-4CBA-BB1F-BE79BB8EBF61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745444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C58A5-B5B7-4B57-BFCE-46F1646B3DF0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25-9-2024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AAAC3-0788-4CBA-BB1F-BE79BB8EBF61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890350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C58A5-B5B7-4B57-BFCE-46F1646B3DF0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25-9-2024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AAAC3-0788-4CBA-BB1F-BE79BB8EBF61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847600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C58A5-B5B7-4B57-BFCE-46F1646B3DF0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25-9-2024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AAAC3-0788-4CBA-BB1F-BE79BB8EBF61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990298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C58A5-B5B7-4B57-BFCE-46F1646B3DF0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25-9-2024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AAAC3-0788-4CBA-BB1F-BE79BB8EBF61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034983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 dia fot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icture Placeholder 31"/>
          <p:cNvSpPr>
            <a:spLocks noGrp="1"/>
          </p:cNvSpPr>
          <p:nvPr>
            <p:ph type="pic" sz="quarter" idx="12"/>
          </p:nvPr>
        </p:nvSpPr>
        <p:spPr>
          <a:xfrm>
            <a:off x="0" y="1778000"/>
            <a:ext cx="9144000" cy="3748088"/>
          </a:xfrm>
          <a:custGeom>
            <a:avLst/>
            <a:gdLst>
              <a:gd name="connsiteX0" fmla="*/ 0 w 9144000"/>
              <a:gd name="connsiteY0" fmla="*/ 0 h 3748088"/>
              <a:gd name="connsiteX1" fmla="*/ 9144000 w 9144000"/>
              <a:gd name="connsiteY1" fmla="*/ 0 h 3748088"/>
              <a:gd name="connsiteX2" fmla="*/ 9144000 w 9144000"/>
              <a:gd name="connsiteY2" fmla="*/ 3748088 h 3748088"/>
              <a:gd name="connsiteX3" fmla="*/ 3883305 w 9144000"/>
              <a:gd name="connsiteY3" fmla="*/ 3748088 h 3748088"/>
              <a:gd name="connsiteX4" fmla="*/ 3883305 w 9144000"/>
              <a:gd name="connsiteY4" fmla="*/ 3100088 h 3748088"/>
              <a:gd name="connsiteX5" fmla="*/ 0 w 9144000"/>
              <a:gd name="connsiteY5" fmla="*/ 3100088 h 37480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44000" h="3748088">
                <a:moveTo>
                  <a:pt x="0" y="0"/>
                </a:moveTo>
                <a:lnTo>
                  <a:pt x="9144000" y="0"/>
                </a:lnTo>
                <a:lnTo>
                  <a:pt x="9144000" y="3748088"/>
                </a:lnTo>
                <a:lnTo>
                  <a:pt x="3883305" y="3748088"/>
                </a:lnTo>
                <a:lnTo>
                  <a:pt x="3883305" y="3100088"/>
                </a:lnTo>
                <a:lnTo>
                  <a:pt x="0" y="310008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>
            <a:noAutofit/>
          </a:bodyPr>
          <a:lstStyle/>
          <a:p>
            <a:endParaRPr lang="en-US" dirty="0"/>
          </a:p>
        </p:txBody>
      </p:sp>
      <p:sp>
        <p:nvSpPr>
          <p:cNvPr id="2" name="Rectangle 1"/>
          <p:cNvSpPr/>
          <p:nvPr userDrawn="1"/>
        </p:nvSpPr>
        <p:spPr>
          <a:xfrm>
            <a:off x="0" y="0"/>
            <a:ext cx="9144000" cy="17784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nl-NL" sz="1350" dirty="0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4305" y="832511"/>
            <a:ext cx="8236222" cy="708035"/>
          </a:xfrm>
        </p:spPr>
        <p:txBody>
          <a:bodyPr bIns="0" anchor="t" anchorCtr="0">
            <a:normAutofit/>
          </a:bodyPr>
          <a:lstStyle>
            <a:lvl1pPr marL="0" indent="0" algn="l">
              <a:lnSpc>
                <a:spcPct val="100000"/>
              </a:lnSpc>
              <a:buNone/>
              <a:defRPr sz="3150">
                <a:solidFill>
                  <a:schemeClr val="bg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nl-NL" noProof="0" dirty="0"/>
              <a:t>Klik om subtitel toe te voegen</a:t>
            </a:r>
            <a:endParaRPr lang="nl-NL" dirty="0"/>
          </a:p>
        </p:txBody>
      </p: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457200" y="409435"/>
            <a:ext cx="8233200" cy="547910"/>
          </a:xfrm>
        </p:spPr>
        <p:txBody>
          <a:bodyPr anchor="t">
            <a:normAutofit/>
          </a:bodyPr>
          <a:lstStyle>
            <a:lvl1pPr>
              <a:defRPr sz="315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nl-NL" noProof="0" dirty="0"/>
              <a:t>Klik om titel toe te voegen</a:t>
            </a:r>
            <a:endParaRPr lang="nl-NL" dirty="0"/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10" hasCustomPrompt="1"/>
          </p:nvPr>
        </p:nvSpPr>
        <p:spPr>
          <a:xfrm>
            <a:off x="454025" y="2016836"/>
            <a:ext cx="8236250" cy="280988"/>
          </a:xfrm>
        </p:spPr>
        <p:txBody>
          <a:bodyPr>
            <a:noAutofit/>
          </a:bodyPr>
          <a:lstStyle>
            <a:lvl1pPr>
              <a:buFontTx/>
              <a:buNone/>
              <a:defRPr sz="1800">
                <a:solidFill>
                  <a:schemeClr val="bg1"/>
                </a:solidFill>
              </a:defRPr>
            </a:lvl1pPr>
            <a:lvl2pPr marL="1350" indent="0">
              <a:buFontTx/>
              <a:buNone/>
              <a:defRPr sz="1800">
                <a:solidFill>
                  <a:schemeClr val="bg1"/>
                </a:solidFill>
              </a:defRPr>
            </a:lvl2pPr>
            <a:lvl3pPr marL="174150" indent="0">
              <a:buFontTx/>
              <a:buNone/>
              <a:defRPr sz="1800">
                <a:solidFill>
                  <a:schemeClr val="bg1"/>
                </a:solidFill>
              </a:defRPr>
            </a:lvl3pPr>
            <a:lvl4pPr marL="346950" indent="0">
              <a:buFontTx/>
              <a:buNone/>
              <a:defRPr sz="1800">
                <a:solidFill>
                  <a:schemeClr val="bg1"/>
                </a:solidFill>
              </a:defRPr>
            </a:lvl4pPr>
            <a:lvl5pPr marL="346950" indent="0">
              <a:buFontTx/>
              <a:buNone/>
              <a:defRPr sz="1800">
                <a:solidFill>
                  <a:schemeClr val="bg1"/>
                </a:solidFill>
              </a:defRPr>
            </a:lvl5pPr>
            <a:lvl6pPr marL="346950" indent="0">
              <a:buFontTx/>
              <a:buNone/>
              <a:defRPr sz="1800">
                <a:solidFill>
                  <a:schemeClr val="bg1"/>
                </a:solidFill>
              </a:defRPr>
            </a:lvl6pPr>
            <a:lvl7pPr marL="346950" indent="0">
              <a:buFontTx/>
              <a:buNone/>
              <a:defRPr sz="1800">
                <a:solidFill>
                  <a:schemeClr val="bg1"/>
                </a:solidFill>
              </a:defRPr>
            </a:lvl7pPr>
            <a:lvl8pPr marL="346950" indent="0">
              <a:buFontTx/>
              <a:buNone/>
              <a:defRPr sz="1800">
                <a:solidFill>
                  <a:schemeClr val="bg1"/>
                </a:solidFill>
              </a:defRPr>
            </a:lvl8pPr>
            <a:lvl9pPr marL="346950" indent="0">
              <a:buFontTx/>
              <a:buNone/>
              <a:defRPr sz="1800">
                <a:solidFill>
                  <a:schemeClr val="bg1"/>
                </a:solidFill>
              </a:defRPr>
            </a:lvl9pPr>
          </a:lstStyle>
          <a:p>
            <a:pPr lvl="0"/>
            <a:r>
              <a:rPr lang="nl-NL" noProof="0" dirty="0"/>
              <a:t>Klik om naam toe te voegen</a:t>
            </a:r>
            <a:endParaRPr lang="nl-NL" dirty="0"/>
          </a:p>
          <a:p>
            <a:pPr lvl="1"/>
            <a:r>
              <a:rPr lang="nl-NL" dirty="0"/>
              <a:t>Second level</a:t>
            </a:r>
          </a:p>
          <a:p>
            <a:pPr lvl="2"/>
            <a:r>
              <a:rPr lang="nl-NL" dirty="0" err="1"/>
              <a:t>Third</a:t>
            </a:r>
            <a:r>
              <a:rPr lang="nl-NL" dirty="0"/>
              <a:t> level</a:t>
            </a:r>
          </a:p>
          <a:p>
            <a:pPr lvl="3"/>
            <a:r>
              <a:rPr lang="nl-NL" dirty="0" err="1"/>
              <a:t>Fourth</a:t>
            </a:r>
            <a:r>
              <a:rPr lang="nl-NL" dirty="0"/>
              <a:t> level</a:t>
            </a:r>
          </a:p>
          <a:p>
            <a:pPr lvl="4"/>
            <a:r>
              <a:rPr lang="nl-NL" dirty="0" err="1"/>
              <a:t>Fifth</a:t>
            </a:r>
            <a:r>
              <a:rPr lang="nl-NL" dirty="0"/>
              <a:t> level</a:t>
            </a:r>
          </a:p>
          <a:p>
            <a:pPr lvl="5"/>
            <a:r>
              <a:rPr lang="nl-NL" dirty="0"/>
              <a:t>6</a:t>
            </a:r>
          </a:p>
          <a:p>
            <a:pPr lvl="6"/>
            <a:r>
              <a:rPr lang="nl-NL" dirty="0"/>
              <a:t>7</a:t>
            </a:r>
          </a:p>
          <a:p>
            <a:pPr lvl="7"/>
            <a:r>
              <a:rPr lang="nl-NL" dirty="0"/>
              <a:t>8</a:t>
            </a:r>
          </a:p>
          <a:p>
            <a:pPr lvl="8"/>
            <a:r>
              <a:rPr lang="nl-NL" dirty="0"/>
              <a:t>9</a:t>
            </a:r>
          </a:p>
        </p:txBody>
      </p:sp>
      <p:sp>
        <p:nvSpPr>
          <p:cNvPr id="24" name="Text Placeholder 22"/>
          <p:cNvSpPr>
            <a:spLocks noGrp="1"/>
          </p:cNvSpPr>
          <p:nvPr>
            <p:ph type="body" sz="quarter" idx="11" hasCustomPrompt="1"/>
          </p:nvPr>
        </p:nvSpPr>
        <p:spPr>
          <a:xfrm>
            <a:off x="454024" y="2301705"/>
            <a:ext cx="8236250" cy="280988"/>
          </a:xfrm>
        </p:spPr>
        <p:txBody>
          <a:bodyPr>
            <a:noAutofit/>
          </a:bodyPr>
          <a:lstStyle>
            <a:lvl1pPr>
              <a:buFontTx/>
              <a:buNone/>
              <a:defRPr sz="1800">
                <a:solidFill>
                  <a:schemeClr val="bg1"/>
                </a:solidFill>
              </a:defRPr>
            </a:lvl1pPr>
            <a:lvl2pPr marL="1350" indent="0">
              <a:buFontTx/>
              <a:buNone/>
              <a:defRPr sz="1800">
                <a:solidFill>
                  <a:schemeClr val="bg1"/>
                </a:solidFill>
              </a:defRPr>
            </a:lvl2pPr>
            <a:lvl3pPr marL="174150" indent="0">
              <a:buFontTx/>
              <a:buNone/>
              <a:defRPr sz="1800">
                <a:solidFill>
                  <a:schemeClr val="bg1"/>
                </a:solidFill>
              </a:defRPr>
            </a:lvl3pPr>
            <a:lvl4pPr marL="346950" indent="0">
              <a:buFontTx/>
              <a:buNone/>
              <a:defRPr sz="1800">
                <a:solidFill>
                  <a:schemeClr val="bg1"/>
                </a:solidFill>
              </a:defRPr>
            </a:lvl4pPr>
            <a:lvl5pPr marL="346950" indent="0">
              <a:buFontTx/>
              <a:buNone/>
              <a:defRPr sz="1800">
                <a:solidFill>
                  <a:schemeClr val="bg1"/>
                </a:solidFill>
              </a:defRPr>
            </a:lvl5pPr>
            <a:lvl6pPr marL="346950" indent="0">
              <a:buFontTx/>
              <a:buNone/>
              <a:defRPr sz="1800">
                <a:solidFill>
                  <a:schemeClr val="bg1"/>
                </a:solidFill>
              </a:defRPr>
            </a:lvl6pPr>
            <a:lvl7pPr marL="346950" indent="0">
              <a:buFontTx/>
              <a:buNone/>
              <a:defRPr sz="1800">
                <a:solidFill>
                  <a:schemeClr val="bg1"/>
                </a:solidFill>
              </a:defRPr>
            </a:lvl7pPr>
            <a:lvl8pPr marL="346950" indent="0">
              <a:buFontTx/>
              <a:buNone/>
              <a:defRPr sz="1800">
                <a:solidFill>
                  <a:schemeClr val="bg1"/>
                </a:solidFill>
              </a:defRPr>
            </a:lvl8pPr>
            <a:lvl9pPr marL="346950" indent="0">
              <a:buFontTx/>
              <a:buNone/>
              <a:defRPr sz="1800">
                <a:solidFill>
                  <a:schemeClr val="bg1"/>
                </a:solidFill>
              </a:defRPr>
            </a:lvl9pPr>
          </a:lstStyle>
          <a:p>
            <a:pPr lvl="0"/>
            <a:r>
              <a:rPr lang="nl-NL" noProof="0" dirty="0"/>
              <a:t>Klik om datum toe te voegen</a:t>
            </a:r>
            <a:endParaRPr lang="nl-NL" dirty="0"/>
          </a:p>
          <a:p>
            <a:pPr lvl="1"/>
            <a:r>
              <a:rPr lang="nl-NL" dirty="0"/>
              <a:t>Second level</a:t>
            </a:r>
          </a:p>
          <a:p>
            <a:pPr lvl="2"/>
            <a:r>
              <a:rPr lang="nl-NL" dirty="0" err="1"/>
              <a:t>Third</a:t>
            </a:r>
            <a:r>
              <a:rPr lang="nl-NL" dirty="0"/>
              <a:t> level</a:t>
            </a:r>
          </a:p>
          <a:p>
            <a:pPr lvl="3"/>
            <a:r>
              <a:rPr lang="nl-NL" dirty="0" err="1"/>
              <a:t>Fourth</a:t>
            </a:r>
            <a:r>
              <a:rPr lang="nl-NL" dirty="0"/>
              <a:t> level</a:t>
            </a:r>
          </a:p>
          <a:p>
            <a:pPr lvl="4"/>
            <a:r>
              <a:rPr lang="nl-NL" dirty="0" err="1"/>
              <a:t>Fifth</a:t>
            </a:r>
            <a:r>
              <a:rPr lang="nl-NL" dirty="0"/>
              <a:t> level</a:t>
            </a:r>
          </a:p>
          <a:p>
            <a:pPr lvl="5"/>
            <a:r>
              <a:rPr lang="nl-NL" dirty="0"/>
              <a:t>6</a:t>
            </a:r>
          </a:p>
          <a:p>
            <a:pPr lvl="6"/>
            <a:r>
              <a:rPr lang="nl-NL" dirty="0"/>
              <a:t>7</a:t>
            </a:r>
          </a:p>
          <a:p>
            <a:pPr lvl="7"/>
            <a:r>
              <a:rPr lang="nl-NL" dirty="0"/>
              <a:t>8</a:t>
            </a:r>
          </a:p>
          <a:p>
            <a:pPr lvl="8"/>
            <a:r>
              <a:rPr lang="nl-NL" dirty="0"/>
              <a:t>9</a:t>
            </a:r>
          </a:p>
        </p:txBody>
      </p:sp>
      <p:pic>
        <p:nvPicPr>
          <p:cNvPr id="6" name="LogoPP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877339"/>
            <a:ext cx="3883304" cy="12948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07928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48E004-AD5A-4845-AB68-E464A7A8EEA5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0471798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3E4FAD-8BAE-4B0F-814C-AAE9638E3CDA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6918853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85408D-77BC-4025-98E2-B01C16F891D4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5000806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65A0B0-BA22-4B0B-95AB-887A61C5A96B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5097531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CAFE16-7B13-4106-9349-0236EDB20A74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9925763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F61DFC-89EA-4B4C-943B-3BCA8C9D8F86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40488226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slideLayout" Target="../slideLayouts/slideLayout35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het opmaakprofiel van de modeltitel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de opmaakprofielen van de modeltekst te bewerken</a:t>
            </a:r>
          </a:p>
          <a:p>
            <a:pPr lvl="1"/>
            <a:r>
              <a:rPr lang="nl-NL" altLang="nl-NL"/>
              <a:t>Tweede niveau</a:t>
            </a:r>
          </a:p>
          <a:p>
            <a:pPr lvl="2"/>
            <a:r>
              <a:rPr lang="nl-NL" altLang="nl-NL"/>
              <a:t>Derde niveau</a:t>
            </a:r>
          </a:p>
          <a:p>
            <a:pPr lvl="3"/>
            <a:r>
              <a:rPr lang="nl-NL" altLang="nl-NL"/>
              <a:t>Vierde niveau</a:t>
            </a:r>
          </a:p>
          <a:p>
            <a:pPr lvl="4"/>
            <a:r>
              <a:rPr lang="nl-NL" altLang="nl-NL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840F40A2-2AFC-4958-B831-2316AE1DA38C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575C58A5-B5B7-4B57-BFCE-46F1646B3DF0}" type="datetimeFigureOut">
              <a:rPr lang="nl-NL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25-9-2024</a:t>
            </a:fld>
            <a:endParaRPr lang="nl-NL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nl-NL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07FAAAC3-0788-4CBA-BB1F-BE79BB8EBF61}" type="slidenum">
              <a:rPr lang="nl-NL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‹nr.›</a:t>
            </a:fld>
            <a:endParaRPr lang="nl-NL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1315978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575C58A5-B5B7-4B57-BFCE-46F1646B3DF0}" type="datetimeFigureOut">
              <a:rPr lang="nl-NL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25-9-2024</a:t>
            </a:fld>
            <a:endParaRPr lang="nl-NL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nl-NL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07FAAAC3-0788-4CBA-BB1F-BE79BB8EBF61}" type="slidenum">
              <a:rPr lang="nl-NL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‹nr.›</a:t>
            </a:fld>
            <a:endParaRPr lang="nl-NL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301201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aeresvmbo.nl/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2.jp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042988" y="908050"/>
            <a:ext cx="7772400" cy="1143000"/>
          </a:xfrm>
        </p:spPr>
        <p:txBody>
          <a:bodyPr/>
          <a:lstStyle/>
          <a:p>
            <a:pPr eaLnBrk="1" hangingPunct="1"/>
            <a:r>
              <a:rPr lang="nl-NL" altLang="nl-NL" dirty="0">
                <a:latin typeface="Calibri" panose="020F0502020204030204" pitchFamily="34" charset="0"/>
                <a:cs typeface="Calibri" panose="020F0502020204030204" pitchFamily="34" charset="0"/>
              </a:rPr>
              <a:t>Bepaal je toekomst.</a:t>
            </a:r>
            <a:br>
              <a:rPr lang="nl-NL" altLang="nl-NL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nl-NL" altLang="nl-NL" dirty="0">
                <a:latin typeface="Calibri" panose="020F0502020204030204" pitchFamily="34" charset="0"/>
                <a:cs typeface="Calibri" panose="020F0502020204030204" pitchFamily="34" charset="0"/>
              </a:rPr>
              <a:t>Bepalend voor je toekomst</a:t>
            </a:r>
            <a:r>
              <a:rPr lang="nl-NL" altLang="nl-NL" dirty="0"/>
              <a:t>.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2988" y="3140968"/>
            <a:ext cx="7416824" cy="41148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nl-NL" altLang="nl-NL" sz="4800" dirty="0">
                <a:latin typeface="Calibri" panose="020F0502020204030204" pitchFamily="34" charset="0"/>
                <a:cs typeface="Calibri" panose="020F0502020204030204" pitchFamily="34" charset="0"/>
              </a:rPr>
              <a:t>Uitreiking PTA klas 4 2024-2025  </a:t>
            </a:r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5635133"/>
            <a:ext cx="3250321" cy="1222867"/>
          </a:xfrm>
          <a:prstGeom prst="rect">
            <a:avLst/>
          </a:prstGeom>
        </p:spPr>
      </p:pic>
      <p:pic>
        <p:nvPicPr>
          <p:cNvPr id="6" name="Picture 2" descr="beeldcombinatie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215"/>
          <a:stretch/>
        </p:blipFill>
        <p:spPr bwMode="auto">
          <a:xfrm>
            <a:off x="3059832" y="5635134"/>
            <a:ext cx="6078286" cy="12228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71600" y="636148"/>
            <a:ext cx="7886700" cy="994172"/>
          </a:xfrm>
        </p:spPr>
        <p:txBody>
          <a:bodyPr>
            <a:normAutofit fontScale="90000"/>
          </a:bodyPr>
          <a:lstStyle/>
          <a:p>
            <a:r>
              <a:rPr lang="nl-NL" altLang="nl-NL" sz="4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anose="02020603050405020304" pitchFamily="18" charset="0"/>
              </a:rPr>
              <a:t>Cijfers</a:t>
            </a:r>
            <a:r>
              <a:rPr lang="en-US" altLang="nl-NL" sz="4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anose="02020603050405020304" pitchFamily="18" charset="0"/>
              </a:rPr>
              <a:t> </a:t>
            </a:r>
            <a:r>
              <a:rPr lang="en-US" altLang="nl-NL" sz="49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anose="02020603050405020304" pitchFamily="18" charset="0"/>
              </a:rPr>
              <a:t>Keuzevakken</a:t>
            </a:r>
            <a:r>
              <a:rPr lang="en-US" altLang="nl-NL" sz="4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anose="02020603050405020304" pitchFamily="18" charset="0"/>
              </a:rPr>
              <a:t> BBL /KBL</a:t>
            </a:r>
            <a:br>
              <a:rPr lang="nl-NL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anose="020F0502020204030204" pitchFamily="34" charset="0"/>
              </a:rPr>
            </a:br>
            <a:endParaRPr lang="nl-NL" dirty="0"/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10140"/>
            <a:ext cx="3438525" cy="1147861"/>
          </a:xfrm>
          <a:prstGeom prst="rect">
            <a:avLst/>
          </a:prstGeom>
        </p:spPr>
      </p:pic>
      <p:pic>
        <p:nvPicPr>
          <p:cNvPr id="5" name="Picture 2" descr="beeldcombinatie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215"/>
          <a:stretch/>
        </p:blipFill>
        <p:spPr bwMode="auto">
          <a:xfrm>
            <a:off x="3438525" y="5710140"/>
            <a:ext cx="5705475" cy="11478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kstvak 6">
            <a:extLst>
              <a:ext uri="{FF2B5EF4-FFF2-40B4-BE49-F238E27FC236}">
                <a16:creationId xmlns:a16="http://schemas.microsoft.com/office/drawing/2014/main" id="{1A95E4F6-5A26-4DFF-9A79-C57F42EA7980}"/>
              </a:ext>
            </a:extLst>
          </p:cNvPr>
          <p:cNvSpPr txBox="1"/>
          <p:nvPr/>
        </p:nvSpPr>
        <p:spPr>
          <a:xfrm>
            <a:off x="1986149" y="1601112"/>
            <a:ext cx="674221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nl-NL" sz="2800" dirty="0">
                <a:solidFill>
                  <a:prstClr val="black"/>
                </a:solidFill>
                <a:latin typeface="+mn-lt"/>
                <a:cs typeface="Times New Roman" panose="02020603050405020304" pitchFamily="18" charset="0"/>
              </a:rPr>
              <a:t>Voor elk keuzevak:</a:t>
            </a: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nl-NL" sz="2800" dirty="0">
                <a:solidFill>
                  <a:prstClr val="black"/>
                </a:solidFill>
                <a:latin typeface="+mn-lt"/>
                <a:cs typeface="Times New Roman" panose="02020603050405020304" pitchFamily="18" charset="0"/>
              </a:rPr>
              <a:t>1 theoretische toetsen</a:t>
            </a: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nl-NL" sz="2800" dirty="0">
                <a:solidFill>
                  <a:prstClr val="black"/>
                </a:solidFill>
                <a:latin typeface="+mn-lt"/>
                <a:cs typeface="Times New Roman" panose="02020603050405020304" pitchFamily="18" charset="0"/>
              </a:rPr>
              <a:t>1 praktijktoets</a:t>
            </a: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nl-NL" sz="2800" dirty="0">
                <a:solidFill>
                  <a:prstClr val="black"/>
                </a:solidFill>
                <a:latin typeface="+mn-lt"/>
                <a:cs typeface="Times New Roman" panose="02020603050405020304" pitchFamily="18" charset="0"/>
              </a:rPr>
              <a:t>1 </a:t>
            </a:r>
            <a:r>
              <a:rPr lang="nl-NL" sz="2800" dirty="0" err="1">
                <a:solidFill>
                  <a:prstClr val="black"/>
                </a:solidFill>
                <a:latin typeface="+mn-lt"/>
                <a:cs typeface="Times New Roman" panose="02020603050405020304" pitchFamily="18" charset="0"/>
              </a:rPr>
              <a:t>PvB</a:t>
            </a:r>
            <a:endParaRPr lang="nl-NL" sz="2800" dirty="0">
              <a:solidFill>
                <a:prstClr val="black"/>
              </a:solidFill>
              <a:latin typeface="+mn-lt"/>
              <a:cs typeface="Times New Roman" panose="02020603050405020304" pitchFamily="18" charset="0"/>
            </a:endParaRP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nl-NL" sz="2800" dirty="0">
                <a:solidFill>
                  <a:prstClr val="black"/>
                </a:solidFill>
                <a:latin typeface="+mn-lt"/>
                <a:cs typeface="Times New Roman" panose="02020603050405020304" pitchFamily="18" charset="0"/>
              </a:rPr>
              <a:t>Stage (NBO)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nl-NL" sz="2800" dirty="0">
              <a:solidFill>
                <a:prstClr val="black"/>
              </a:solidFill>
              <a:latin typeface="+mn-lt"/>
              <a:cs typeface="Times New Roman" panose="02020603050405020304" pitchFamily="18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nl-NL" dirty="0">
                <a:solidFill>
                  <a:prstClr val="black"/>
                </a:solidFill>
                <a:latin typeface="+mn-lt"/>
                <a:cs typeface="Times New Roman" panose="02020603050405020304" pitchFamily="18" charset="0"/>
              </a:rPr>
              <a:t>Cijfer: 0,33 x toets 1 + 0,33 x toets 2 + 0,33 x </a:t>
            </a:r>
            <a:r>
              <a:rPr lang="nl-NL" dirty="0" err="1">
                <a:solidFill>
                  <a:prstClr val="black"/>
                </a:solidFill>
                <a:latin typeface="+mn-lt"/>
                <a:cs typeface="Times New Roman" panose="02020603050405020304" pitchFamily="18" charset="0"/>
              </a:rPr>
              <a:t>PvB</a:t>
            </a:r>
            <a:endParaRPr lang="nl-NL" dirty="0">
              <a:solidFill>
                <a:prstClr val="black"/>
              </a:solidFill>
              <a:latin typeface="+mn-lt"/>
              <a:cs typeface="Times New Roman" panose="02020603050405020304" pitchFamily="18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nl-NL" dirty="0">
                <a:solidFill>
                  <a:prstClr val="black"/>
                </a:solidFill>
                <a:latin typeface="+mn-lt"/>
                <a:cs typeface="Times New Roman" panose="02020603050405020304" pitchFamily="18" charset="0"/>
              </a:rPr>
              <a:t>Stage voldoende afgerond!</a:t>
            </a:r>
          </a:p>
        </p:txBody>
      </p:sp>
    </p:spTree>
    <p:extLst>
      <p:ext uri="{BB962C8B-B14F-4D97-AF65-F5344CB8AC3E}">
        <p14:creationId xmlns:p14="http://schemas.microsoft.com/office/powerpoint/2010/main" val="8194178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183766"/>
            <a:ext cx="7886700" cy="652947"/>
          </a:xfrm>
        </p:spPr>
        <p:txBody>
          <a:bodyPr>
            <a:normAutofit/>
          </a:bodyPr>
          <a:lstStyle/>
          <a:p>
            <a:r>
              <a:rPr lang="nl-NL" dirty="0"/>
              <a:t>BBL/KBL Cijfersamenstelling</a:t>
            </a: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2130" y="875370"/>
            <a:ext cx="5048250" cy="1866900"/>
          </a:xfrm>
          <a:prstGeom prst="rect">
            <a:avLst/>
          </a:prstGeom>
        </p:spPr>
      </p:pic>
      <p:pic>
        <p:nvPicPr>
          <p:cNvPr id="4" name="Afbeelding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3688" y="2780928"/>
            <a:ext cx="5085134" cy="38933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87626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GTL Cijfersamenstelling</a:t>
            </a:r>
          </a:p>
        </p:txBody>
      </p:sp>
      <p:pic>
        <p:nvPicPr>
          <p:cNvPr id="6" name="Afbeelding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9781" y="2060848"/>
            <a:ext cx="8364437" cy="33713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39834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NL" altLang="nl-NL" sz="3600" dirty="0"/>
              <a:t> </a:t>
            </a:r>
            <a:r>
              <a:rPr lang="nl-NL" altLang="nl-NL" dirty="0"/>
              <a:t>Herkansingen AVO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204864"/>
            <a:ext cx="7772400" cy="3694560"/>
          </a:xfrm>
        </p:spPr>
        <p:txBody>
          <a:bodyPr/>
          <a:lstStyle/>
          <a:p>
            <a:pPr eaLnBrk="1" hangingPunct="1"/>
            <a:r>
              <a:rPr lang="en-US" altLang="nl-NL" sz="2800" dirty="0"/>
              <a:t>Twee </a:t>
            </a:r>
            <a:r>
              <a:rPr lang="en-US" altLang="nl-NL" sz="2800" dirty="0" err="1"/>
              <a:t>herkansingen</a:t>
            </a:r>
            <a:r>
              <a:rPr lang="en-US" altLang="nl-NL" sz="2800" dirty="0"/>
              <a:t> P1 </a:t>
            </a:r>
            <a:r>
              <a:rPr lang="en-US" altLang="nl-NL" sz="2800" dirty="0" err="1"/>
              <a:t>en</a:t>
            </a:r>
            <a:r>
              <a:rPr lang="en-US" altLang="nl-NL" sz="2800" dirty="0"/>
              <a:t> P2 </a:t>
            </a:r>
          </a:p>
          <a:p>
            <a:pPr eaLnBrk="1" hangingPunct="1"/>
            <a:r>
              <a:rPr lang="en-US" altLang="nl-NL" sz="2800" dirty="0" err="1"/>
              <a:t>Hoofdtoets</a:t>
            </a:r>
            <a:r>
              <a:rPr lang="en-US" altLang="nl-NL" sz="2800" dirty="0"/>
              <a:t> /</a:t>
            </a:r>
            <a:r>
              <a:rPr lang="nl-NL" altLang="nl-NL" sz="2800" dirty="0"/>
              <a:t>Eindtoets is herkansbaar:</a:t>
            </a:r>
          </a:p>
          <a:p>
            <a:pPr lvl="1" eaLnBrk="1" hangingPunct="1"/>
            <a:r>
              <a:rPr lang="nl-NL" altLang="nl-NL" sz="2400" dirty="0"/>
              <a:t>één per Periode (in totaal)</a:t>
            </a:r>
          </a:p>
          <a:p>
            <a:pPr lvl="1" eaLnBrk="1" hangingPunct="1"/>
            <a:r>
              <a:rPr lang="nl-NL" altLang="nl-NL" sz="2400" dirty="0"/>
              <a:t>hoogste cijfer telt</a:t>
            </a:r>
          </a:p>
          <a:p>
            <a:pPr lvl="1" eaLnBrk="1" hangingPunct="1">
              <a:buFontTx/>
              <a:buNone/>
            </a:pPr>
            <a:endParaRPr lang="nl-NL" altLang="nl-NL" sz="2400" dirty="0"/>
          </a:p>
          <a:p>
            <a:pPr lvl="1" eaLnBrk="1" hangingPunct="1">
              <a:buFontTx/>
              <a:buNone/>
            </a:pPr>
            <a:endParaRPr lang="nl-NL" altLang="nl-NL" sz="2400" dirty="0"/>
          </a:p>
          <a:p>
            <a:pPr eaLnBrk="1" hangingPunct="1">
              <a:buFontTx/>
              <a:buNone/>
            </a:pPr>
            <a:endParaRPr lang="nl-NL" altLang="nl-NL" sz="2800" dirty="0"/>
          </a:p>
        </p:txBody>
      </p:sp>
      <p:pic>
        <p:nvPicPr>
          <p:cNvPr id="10244" name="Tijdelijke aanduiding voor inhoud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838825"/>
            <a:ext cx="1979613" cy="1052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5673233"/>
            <a:ext cx="3250321" cy="1222867"/>
          </a:xfrm>
          <a:prstGeom prst="rect">
            <a:avLst/>
          </a:prstGeom>
        </p:spPr>
      </p:pic>
      <p:pic>
        <p:nvPicPr>
          <p:cNvPr id="6" name="Picture 2" descr="beeldcombinatie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215"/>
          <a:stretch/>
        </p:blipFill>
        <p:spPr bwMode="auto">
          <a:xfrm>
            <a:off x="3069357" y="5673234"/>
            <a:ext cx="6078286" cy="12228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comb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NL" altLang="nl-NL" sz="3600" dirty="0"/>
              <a:t> </a:t>
            </a:r>
            <a:r>
              <a:rPr lang="nl-NL" altLang="nl-NL" dirty="0"/>
              <a:t>Herkansingen groen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060848"/>
            <a:ext cx="7772400" cy="3838576"/>
          </a:xfrm>
        </p:spPr>
        <p:txBody>
          <a:bodyPr/>
          <a:lstStyle/>
          <a:p>
            <a:pPr eaLnBrk="1" hangingPunct="1"/>
            <a:r>
              <a:rPr lang="en-US" altLang="nl-NL" sz="2800" dirty="0" err="1"/>
              <a:t>Einde</a:t>
            </a:r>
            <a:r>
              <a:rPr lang="en-US" altLang="nl-NL" sz="2800" dirty="0"/>
              <a:t> </a:t>
            </a:r>
            <a:r>
              <a:rPr lang="en-US" altLang="nl-NL" sz="2800" dirty="0" err="1"/>
              <a:t>schooljaar</a:t>
            </a:r>
            <a:r>
              <a:rPr lang="en-US" altLang="nl-NL" sz="2800" dirty="0"/>
              <a:t> mag de </a:t>
            </a:r>
            <a:r>
              <a:rPr lang="en-US" altLang="nl-NL" sz="2800" dirty="0" err="1"/>
              <a:t>leerling</a:t>
            </a:r>
            <a:r>
              <a:rPr lang="en-US" altLang="nl-NL" sz="2800" dirty="0"/>
              <a:t> </a:t>
            </a:r>
            <a:r>
              <a:rPr lang="en-US" altLang="nl-NL" sz="2800" dirty="0" err="1"/>
              <a:t>één</a:t>
            </a:r>
            <a:r>
              <a:rPr lang="en-US" altLang="nl-NL" sz="2800" dirty="0"/>
              <a:t> </a:t>
            </a:r>
            <a:r>
              <a:rPr lang="en-US" altLang="nl-NL" sz="2800" dirty="0" err="1"/>
              <a:t>groenprofieltoets</a:t>
            </a:r>
            <a:r>
              <a:rPr lang="en-US" altLang="nl-NL" sz="2800" dirty="0"/>
              <a:t> of </a:t>
            </a:r>
            <a:r>
              <a:rPr lang="en-US" altLang="nl-NL" sz="2800" dirty="0" err="1"/>
              <a:t>één</a:t>
            </a:r>
            <a:r>
              <a:rPr lang="en-US" altLang="nl-NL" sz="2800" dirty="0"/>
              <a:t> </a:t>
            </a:r>
            <a:r>
              <a:rPr lang="en-US" altLang="nl-NL" sz="2800" dirty="0" err="1"/>
              <a:t>theorietoets</a:t>
            </a:r>
            <a:r>
              <a:rPr lang="en-US" altLang="nl-NL" sz="2800" dirty="0"/>
              <a:t> van het </a:t>
            </a:r>
            <a:r>
              <a:rPr lang="en-US" altLang="nl-NL" sz="2800" dirty="0" err="1"/>
              <a:t>keuzedeel</a:t>
            </a:r>
            <a:r>
              <a:rPr lang="en-US" altLang="nl-NL" sz="2800" dirty="0"/>
              <a:t> </a:t>
            </a:r>
            <a:r>
              <a:rPr lang="en-US" altLang="nl-NL" sz="2800" dirty="0" err="1"/>
              <a:t>worden</a:t>
            </a:r>
            <a:r>
              <a:rPr lang="en-US" altLang="nl-NL" sz="2800" dirty="0"/>
              <a:t> </a:t>
            </a:r>
            <a:r>
              <a:rPr lang="en-US" altLang="nl-NL" sz="2800" dirty="0" err="1"/>
              <a:t>herkanst</a:t>
            </a:r>
            <a:r>
              <a:rPr lang="en-US" altLang="nl-NL" sz="2800" dirty="0"/>
              <a:t>.</a:t>
            </a:r>
          </a:p>
          <a:p>
            <a:pPr eaLnBrk="1" hangingPunct="1"/>
            <a:r>
              <a:rPr lang="en-US" altLang="nl-NL" sz="2800" dirty="0" err="1"/>
              <a:t>Toets</a:t>
            </a:r>
            <a:r>
              <a:rPr lang="en-US" altLang="nl-NL" sz="2800" dirty="0"/>
              <a:t> uit Thema 1 of Thema 2 </a:t>
            </a:r>
            <a:r>
              <a:rPr lang="en-US" altLang="nl-NL" sz="2800" dirty="0" err="1"/>
              <a:t>groenprofiel</a:t>
            </a:r>
            <a:r>
              <a:rPr lang="en-US" altLang="nl-NL" sz="2800" dirty="0"/>
              <a:t> is herkansbaar </a:t>
            </a:r>
          </a:p>
          <a:p>
            <a:pPr eaLnBrk="1" hangingPunct="1"/>
            <a:r>
              <a:rPr lang="nl-NL" altLang="nl-NL" sz="2800" dirty="0"/>
              <a:t>Alleen theorietoets is herkansbaar!</a:t>
            </a:r>
          </a:p>
          <a:p>
            <a:pPr eaLnBrk="1" hangingPunct="1"/>
            <a:endParaRPr lang="nl-NL" altLang="nl-NL" sz="2800" dirty="0"/>
          </a:p>
          <a:p>
            <a:pPr lvl="1" eaLnBrk="1" hangingPunct="1">
              <a:buFontTx/>
              <a:buNone/>
            </a:pPr>
            <a:endParaRPr lang="nl-NL" altLang="nl-NL" sz="2400" dirty="0"/>
          </a:p>
          <a:p>
            <a:pPr lvl="1" eaLnBrk="1" hangingPunct="1">
              <a:buFontTx/>
              <a:buNone/>
            </a:pPr>
            <a:endParaRPr lang="nl-NL" altLang="nl-NL" sz="2400" dirty="0"/>
          </a:p>
          <a:p>
            <a:pPr eaLnBrk="1" hangingPunct="1">
              <a:buFontTx/>
              <a:buNone/>
            </a:pPr>
            <a:endParaRPr lang="nl-NL" altLang="nl-NL" sz="2800" dirty="0"/>
          </a:p>
        </p:txBody>
      </p:sp>
      <p:pic>
        <p:nvPicPr>
          <p:cNvPr id="10244" name="Tijdelijke aanduiding voor inhoud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838825"/>
            <a:ext cx="1979613" cy="1052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671068"/>
            <a:ext cx="3250321" cy="1222867"/>
          </a:xfrm>
          <a:prstGeom prst="rect">
            <a:avLst/>
          </a:prstGeom>
        </p:spPr>
      </p:pic>
      <p:pic>
        <p:nvPicPr>
          <p:cNvPr id="6" name="Picture 2" descr="beeldcombinatie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215"/>
          <a:stretch/>
        </p:blipFill>
        <p:spPr bwMode="auto">
          <a:xfrm>
            <a:off x="3065714" y="5668473"/>
            <a:ext cx="6078286" cy="12228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23426677"/>
      </p:ext>
    </p:extLst>
  </p:cSld>
  <p:clrMapOvr>
    <a:masterClrMapping/>
  </p:clrMapOvr>
  <p:transition>
    <p:comb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NL" altLang="nl-NL" dirty="0"/>
              <a:t>Om te onthouden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None/>
            </a:pPr>
            <a:r>
              <a:rPr lang="nl-NL" altLang="nl-NL" sz="2800" b="1" i="1" dirty="0"/>
              <a:t>Om het centraal examen te kunnen doen!</a:t>
            </a:r>
          </a:p>
          <a:p>
            <a:pPr marL="0" indent="0" eaLnBrk="1" hangingPunct="1">
              <a:buNone/>
            </a:pPr>
            <a:endParaRPr lang="nl-NL" altLang="nl-NL" sz="2800" b="1" i="1" dirty="0"/>
          </a:p>
          <a:p>
            <a:pPr eaLnBrk="1" hangingPunct="1"/>
            <a:r>
              <a:rPr lang="nl-NL" altLang="nl-NL" sz="2800" dirty="0"/>
              <a:t>Alle naar behoren opdrachten voldoende</a:t>
            </a:r>
          </a:p>
          <a:p>
            <a:pPr marL="0" indent="0" eaLnBrk="1" hangingPunct="1">
              <a:buNone/>
            </a:pPr>
            <a:r>
              <a:rPr lang="nl-NL" altLang="nl-NL" sz="2800" dirty="0"/>
              <a:t>    (dus niet alleen ingeleverd…..,ook voldoende        						beoordeeld!)</a:t>
            </a:r>
          </a:p>
          <a:p>
            <a:pPr eaLnBrk="1" hangingPunct="1"/>
            <a:r>
              <a:rPr lang="nl-NL" altLang="nl-NL" sz="2800" dirty="0"/>
              <a:t>Voorbeeld: LOB dossier Qompas, Stage.</a:t>
            </a:r>
          </a:p>
          <a:p>
            <a:pPr eaLnBrk="1" hangingPunct="1">
              <a:buFontTx/>
              <a:buNone/>
            </a:pPr>
            <a:endParaRPr lang="nl-NL" altLang="nl-NL" dirty="0"/>
          </a:p>
          <a:p>
            <a:pPr eaLnBrk="1" hangingPunct="1"/>
            <a:endParaRPr lang="nl-NL" altLang="nl-NL" dirty="0"/>
          </a:p>
        </p:txBody>
      </p:sp>
      <p:pic>
        <p:nvPicPr>
          <p:cNvPr id="11268" name="Tijdelijke aanduiding voor inhoud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838825"/>
            <a:ext cx="1979613" cy="1052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5673233"/>
            <a:ext cx="3250321" cy="1222867"/>
          </a:xfrm>
          <a:prstGeom prst="rect">
            <a:avLst/>
          </a:prstGeom>
        </p:spPr>
      </p:pic>
      <p:pic>
        <p:nvPicPr>
          <p:cNvPr id="6" name="Picture 2" descr="beeldcombinatie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215"/>
          <a:stretch/>
        </p:blipFill>
        <p:spPr bwMode="auto">
          <a:xfrm>
            <a:off x="3069357" y="5673234"/>
            <a:ext cx="6078286" cy="12228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09001442"/>
      </p:ext>
    </p:extLst>
  </p:cSld>
  <p:clrMapOvr>
    <a:masterClrMapping/>
  </p:clrMapOvr>
  <p:transition>
    <p:push dir="r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NL" altLang="nl-NL" dirty="0"/>
              <a:t>Centraal examen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nl-NL" altLang="nl-NL" sz="2800" dirty="0"/>
              <a:t>Vooraf sluit je het schoolexamen af!</a:t>
            </a:r>
          </a:p>
          <a:p>
            <a:pPr eaLnBrk="1" hangingPunct="1"/>
            <a:r>
              <a:rPr lang="nl-NL" altLang="nl-NL" sz="2800" dirty="0"/>
              <a:t>Bereken je je eindcijfers schoolexamens</a:t>
            </a:r>
          </a:p>
          <a:p>
            <a:pPr eaLnBrk="1" hangingPunct="1"/>
            <a:r>
              <a:rPr lang="nl-NL" altLang="nl-NL" sz="2800" dirty="0"/>
              <a:t>Met een mooie lijst voor je schoolexamen een goede start en minder zenuwen!</a:t>
            </a:r>
          </a:p>
          <a:p>
            <a:pPr eaLnBrk="1" hangingPunct="1">
              <a:defRPr/>
            </a:pPr>
            <a:r>
              <a:rPr lang="nl-NL" altLang="nl-NL" sz="2800" dirty="0"/>
              <a:t>BBL / KBL gaat het examen op de </a:t>
            </a:r>
          </a:p>
          <a:p>
            <a:pPr marL="0" indent="0" eaLnBrk="1" hangingPunct="1">
              <a:buFontTx/>
              <a:buNone/>
              <a:defRPr/>
            </a:pPr>
            <a:r>
              <a:rPr lang="nl-NL" altLang="nl-NL" sz="2800" dirty="0"/>
              <a:t>    computer maken.  </a:t>
            </a:r>
          </a:p>
          <a:p>
            <a:pPr eaLnBrk="1" hangingPunct="1"/>
            <a:endParaRPr lang="nl-NL" altLang="nl-NL" dirty="0"/>
          </a:p>
          <a:p>
            <a:pPr eaLnBrk="1" hangingPunct="1"/>
            <a:endParaRPr lang="nl-NL" altLang="nl-NL" dirty="0"/>
          </a:p>
          <a:p>
            <a:pPr eaLnBrk="1" hangingPunct="1">
              <a:buFontTx/>
              <a:buNone/>
            </a:pPr>
            <a:endParaRPr lang="nl-NL" altLang="nl-NL" dirty="0"/>
          </a:p>
          <a:p>
            <a:pPr eaLnBrk="1" hangingPunct="1"/>
            <a:endParaRPr lang="nl-NL" altLang="nl-NL" dirty="0"/>
          </a:p>
        </p:txBody>
      </p:sp>
      <p:pic>
        <p:nvPicPr>
          <p:cNvPr id="12292" name="Tijdelijke aanduiding voor inhoud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838825"/>
            <a:ext cx="1979613" cy="1052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680804"/>
            <a:ext cx="3250321" cy="1222867"/>
          </a:xfrm>
          <a:prstGeom prst="rect">
            <a:avLst/>
          </a:prstGeom>
        </p:spPr>
      </p:pic>
      <p:pic>
        <p:nvPicPr>
          <p:cNvPr id="6" name="Picture 2" descr="beeldcombinatie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215"/>
          <a:stretch/>
        </p:blipFill>
        <p:spPr bwMode="auto">
          <a:xfrm>
            <a:off x="3065714" y="5680806"/>
            <a:ext cx="6078286" cy="12228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NL" altLang="nl-NL" dirty="0"/>
              <a:t>Centraal examen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66336"/>
            <a:ext cx="7772400" cy="4114800"/>
          </a:xfrm>
        </p:spPr>
        <p:txBody>
          <a:bodyPr/>
          <a:lstStyle/>
          <a:p>
            <a:pPr eaLnBrk="1" hangingPunct="1"/>
            <a:r>
              <a:rPr lang="nl-NL" altLang="nl-NL" dirty="0"/>
              <a:t>Voor BBL, KBL en GTL  1/2 deel van je eindcijfer SE 50% en CE 50%</a:t>
            </a:r>
          </a:p>
          <a:p>
            <a:pPr eaLnBrk="1" hangingPunct="1"/>
            <a:r>
              <a:rPr lang="nl-NL" altLang="nl-NL" dirty="0"/>
              <a:t>Nederlands minimaal een 5 </a:t>
            </a:r>
          </a:p>
          <a:p>
            <a:pPr eaLnBrk="1" hangingPunct="1"/>
            <a:r>
              <a:rPr lang="nl-NL" altLang="nl-NL" dirty="0"/>
              <a:t>Examennorm: maximaal twee vijven of 1 vier, maar wel met een compensatiepunt.</a:t>
            </a:r>
          </a:p>
          <a:p>
            <a:pPr eaLnBrk="1" hangingPunct="1"/>
            <a:r>
              <a:rPr lang="nl-NL" altLang="nl-NL" dirty="0"/>
              <a:t>Alle Ce cijfers moeten gemiddeld een 5,5 zijn.</a:t>
            </a:r>
          </a:p>
          <a:p>
            <a:pPr eaLnBrk="1" hangingPunct="1"/>
            <a:endParaRPr lang="nl-NL" altLang="nl-NL" dirty="0"/>
          </a:p>
        </p:txBody>
      </p:sp>
      <p:pic>
        <p:nvPicPr>
          <p:cNvPr id="13316" name="Tijdelijke aanduiding voor inhoud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838825"/>
            <a:ext cx="1979613" cy="1052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5673233"/>
            <a:ext cx="3250321" cy="1222867"/>
          </a:xfrm>
          <a:prstGeom prst="rect">
            <a:avLst/>
          </a:prstGeom>
        </p:spPr>
      </p:pic>
      <p:pic>
        <p:nvPicPr>
          <p:cNvPr id="6" name="Picture 2" descr="beeldcombinatie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215"/>
          <a:stretch/>
        </p:blipFill>
        <p:spPr bwMode="auto">
          <a:xfrm>
            <a:off x="3069357" y="5673234"/>
            <a:ext cx="6078286" cy="12228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NL" altLang="nl-NL"/>
              <a:t>Voorbeeld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28775"/>
            <a:ext cx="8458200" cy="4467225"/>
          </a:xfrm>
        </p:spPr>
        <p:txBody>
          <a:bodyPr/>
          <a:lstStyle/>
          <a:p>
            <a:pPr lvl="4" eaLnBrk="1" hangingPunct="1">
              <a:buFontTx/>
              <a:buNone/>
            </a:pPr>
            <a:r>
              <a:rPr lang="nl-NL" altLang="nl-NL" dirty="0"/>
              <a:t>                 SE            CE           gemiddeld </a:t>
            </a:r>
          </a:p>
          <a:p>
            <a:pPr eaLnBrk="1" hangingPunct="1"/>
            <a:r>
              <a:rPr lang="nl-NL" altLang="nl-NL" sz="2800" dirty="0"/>
              <a:t>Nederlands	5,8	   5,7		5,7</a:t>
            </a:r>
          </a:p>
          <a:p>
            <a:pPr eaLnBrk="1" hangingPunct="1"/>
            <a:r>
              <a:rPr lang="nl-NL" altLang="nl-NL" sz="2800" dirty="0"/>
              <a:t>Engels		4,8	   4,4		4,6</a:t>
            </a:r>
          </a:p>
          <a:p>
            <a:pPr eaLnBrk="1" hangingPunct="1"/>
            <a:r>
              <a:rPr lang="nl-NL" altLang="nl-NL" sz="2800" dirty="0"/>
              <a:t>Wiskunde		6,8	   6,2		6,5</a:t>
            </a:r>
          </a:p>
          <a:p>
            <a:pPr eaLnBrk="1" hangingPunct="1"/>
            <a:r>
              <a:rPr lang="nl-NL" altLang="nl-NL" sz="2800" dirty="0"/>
              <a:t>Biologie		5,2	   4,8		5,0</a:t>
            </a:r>
          </a:p>
          <a:p>
            <a:pPr eaLnBrk="1" hangingPunct="1"/>
            <a:r>
              <a:rPr lang="nl-NL" altLang="nl-NL" sz="2800" dirty="0"/>
              <a:t>Groen		5,5	   5,7		5,6</a:t>
            </a:r>
          </a:p>
          <a:p>
            <a:pPr eaLnBrk="1" hangingPunct="1"/>
            <a:r>
              <a:rPr lang="nl-NL" altLang="nl-NL" sz="2800" dirty="0"/>
              <a:t>Economie		5,8	   5.4		5,5</a:t>
            </a:r>
          </a:p>
          <a:p>
            <a:pPr eaLnBrk="1" hangingPunct="1"/>
            <a:endParaRPr lang="nl-NL" altLang="nl-NL" sz="2800" dirty="0"/>
          </a:p>
        </p:txBody>
      </p:sp>
      <p:pic>
        <p:nvPicPr>
          <p:cNvPr id="14340" name="Tijdelijke aanduiding voor inhoud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838825"/>
            <a:ext cx="1979613" cy="1052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5635133"/>
            <a:ext cx="3250321" cy="1222867"/>
          </a:xfrm>
          <a:prstGeom prst="rect">
            <a:avLst/>
          </a:prstGeom>
        </p:spPr>
      </p:pic>
      <p:pic>
        <p:nvPicPr>
          <p:cNvPr id="6" name="Picture 2" descr="beeldcombinatie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215"/>
          <a:stretch/>
        </p:blipFill>
        <p:spPr bwMode="auto">
          <a:xfrm>
            <a:off x="3059832" y="5635134"/>
            <a:ext cx="6078286" cy="12228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NL" altLang="nl-NL"/>
              <a:t>Voorbeeld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28775"/>
            <a:ext cx="5181600" cy="4467225"/>
          </a:xfrm>
        </p:spPr>
        <p:txBody>
          <a:bodyPr/>
          <a:lstStyle/>
          <a:p>
            <a:pPr lvl="4" eaLnBrk="1" hangingPunct="1">
              <a:buFontTx/>
              <a:buNone/>
            </a:pPr>
            <a:r>
              <a:rPr lang="nl-NL" altLang="nl-NL" dirty="0"/>
              <a:t>                 SE            CE        </a:t>
            </a:r>
          </a:p>
          <a:p>
            <a:pPr eaLnBrk="1" hangingPunct="1"/>
            <a:r>
              <a:rPr lang="nl-NL" altLang="nl-NL" sz="2800" dirty="0"/>
              <a:t>Nederlands	5,8	   5,6	</a:t>
            </a:r>
            <a:endParaRPr lang="nl-NL" altLang="nl-NL" sz="2800" b="1" dirty="0">
              <a:solidFill>
                <a:srgbClr val="66FF33"/>
              </a:solidFill>
            </a:endParaRPr>
          </a:p>
          <a:p>
            <a:pPr eaLnBrk="1" hangingPunct="1"/>
            <a:r>
              <a:rPr lang="nl-NL" altLang="nl-NL" sz="2800" dirty="0"/>
              <a:t>Engels		4,8	   4,4	</a:t>
            </a:r>
            <a:endParaRPr lang="nl-NL" altLang="nl-NL" sz="2800" b="1" dirty="0">
              <a:solidFill>
                <a:srgbClr val="66FF33"/>
              </a:solidFill>
            </a:endParaRPr>
          </a:p>
          <a:p>
            <a:pPr eaLnBrk="1" hangingPunct="1"/>
            <a:r>
              <a:rPr lang="nl-NL" altLang="nl-NL" sz="2800" dirty="0"/>
              <a:t>Wiskunde		6,8	   6,2	</a:t>
            </a:r>
            <a:endParaRPr lang="nl-NL" altLang="nl-NL" sz="2800" b="1" dirty="0">
              <a:solidFill>
                <a:srgbClr val="66FF33"/>
              </a:solidFill>
            </a:endParaRPr>
          </a:p>
          <a:p>
            <a:pPr eaLnBrk="1" hangingPunct="1"/>
            <a:r>
              <a:rPr lang="nl-NL" altLang="nl-NL" sz="2800" dirty="0"/>
              <a:t>Biologie		5,2	   4,8	</a:t>
            </a:r>
            <a:endParaRPr lang="nl-NL" altLang="nl-NL" sz="2800" b="1" dirty="0">
              <a:solidFill>
                <a:srgbClr val="66FF33"/>
              </a:solidFill>
            </a:endParaRPr>
          </a:p>
          <a:p>
            <a:pPr eaLnBrk="1" hangingPunct="1"/>
            <a:r>
              <a:rPr lang="nl-NL" altLang="nl-NL" sz="2800" dirty="0"/>
              <a:t>Groen		5,5	   5,7	</a:t>
            </a:r>
            <a:endParaRPr lang="nl-NL" altLang="nl-NL" sz="2800" b="1" dirty="0">
              <a:solidFill>
                <a:srgbClr val="66FF33"/>
              </a:solidFill>
            </a:endParaRPr>
          </a:p>
          <a:p>
            <a:pPr eaLnBrk="1" hangingPunct="1"/>
            <a:r>
              <a:rPr lang="nl-NL" altLang="nl-NL" sz="2800" dirty="0"/>
              <a:t>Economie		5,6	   5.4	</a:t>
            </a:r>
            <a:endParaRPr lang="nl-NL" altLang="nl-NL" sz="2800" b="1" dirty="0">
              <a:solidFill>
                <a:srgbClr val="66FF33"/>
              </a:solidFill>
            </a:endParaRPr>
          </a:p>
        </p:txBody>
      </p:sp>
      <p:sp>
        <p:nvSpPr>
          <p:cNvPr id="15364" name="Text Box 6"/>
          <p:cNvSpPr txBox="1">
            <a:spLocks noChangeArrowheads="1"/>
          </p:cNvSpPr>
          <p:nvPr/>
        </p:nvSpPr>
        <p:spPr bwMode="auto">
          <a:xfrm>
            <a:off x="5725319" y="1700212"/>
            <a:ext cx="1655762" cy="3383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55000"/>
              </a:lnSpc>
              <a:spcBef>
                <a:spcPct val="50000"/>
              </a:spcBef>
              <a:buFontTx/>
              <a:buNone/>
            </a:pPr>
            <a:r>
              <a:rPr lang="nl-NL" altLang="nl-NL" sz="2000" dirty="0">
                <a:latin typeface="+mn-lt"/>
              </a:rPr>
              <a:t>Gemiddeld</a:t>
            </a:r>
          </a:p>
          <a:p>
            <a:pPr eaLnBrk="1" hangingPunct="1">
              <a:lnSpc>
                <a:spcPct val="70000"/>
              </a:lnSpc>
              <a:spcBef>
                <a:spcPct val="50000"/>
              </a:spcBef>
              <a:buFontTx/>
              <a:buNone/>
            </a:pPr>
            <a:r>
              <a:rPr lang="nl-NL" altLang="nl-NL" sz="2800" dirty="0">
                <a:latin typeface="+mn-lt"/>
              </a:rPr>
              <a:t>5,7</a:t>
            </a:r>
          </a:p>
          <a:p>
            <a:pPr eaLnBrk="1" hangingPunct="1">
              <a:lnSpc>
                <a:spcPct val="70000"/>
              </a:lnSpc>
              <a:spcBef>
                <a:spcPct val="50000"/>
              </a:spcBef>
              <a:buFontTx/>
              <a:buNone/>
            </a:pPr>
            <a:r>
              <a:rPr lang="nl-NL" altLang="nl-NL" sz="2800" dirty="0">
                <a:latin typeface="+mn-lt"/>
              </a:rPr>
              <a:t>4,6</a:t>
            </a:r>
          </a:p>
          <a:p>
            <a:pPr eaLnBrk="1" hangingPunct="1">
              <a:lnSpc>
                <a:spcPct val="70000"/>
              </a:lnSpc>
              <a:spcBef>
                <a:spcPct val="50000"/>
              </a:spcBef>
              <a:buFontTx/>
              <a:buNone/>
            </a:pPr>
            <a:r>
              <a:rPr lang="nl-NL" altLang="nl-NL" sz="2800" dirty="0">
                <a:latin typeface="+mn-lt"/>
              </a:rPr>
              <a:t>6,5</a:t>
            </a:r>
          </a:p>
          <a:p>
            <a:pPr eaLnBrk="1" hangingPunct="1">
              <a:lnSpc>
                <a:spcPct val="70000"/>
              </a:lnSpc>
              <a:spcBef>
                <a:spcPct val="50000"/>
              </a:spcBef>
              <a:buFontTx/>
              <a:buNone/>
            </a:pPr>
            <a:r>
              <a:rPr lang="nl-NL" altLang="nl-NL" sz="2800" dirty="0">
                <a:latin typeface="+mn-lt"/>
              </a:rPr>
              <a:t>5,0</a:t>
            </a:r>
          </a:p>
          <a:p>
            <a:pPr eaLnBrk="1" hangingPunct="1">
              <a:lnSpc>
                <a:spcPct val="70000"/>
              </a:lnSpc>
              <a:spcBef>
                <a:spcPct val="50000"/>
              </a:spcBef>
              <a:buFontTx/>
              <a:buNone/>
            </a:pPr>
            <a:r>
              <a:rPr lang="nl-NL" altLang="nl-NL" sz="2800" dirty="0">
                <a:latin typeface="+mn-lt"/>
              </a:rPr>
              <a:t>5,6</a:t>
            </a:r>
          </a:p>
          <a:p>
            <a:pPr eaLnBrk="1" hangingPunct="1">
              <a:lnSpc>
                <a:spcPct val="70000"/>
              </a:lnSpc>
              <a:spcBef>
                <a:spcPct val="50000"/>
              </a:spcBef>
              <a:buFontTx/>
              <a:buNone/>
            </a:pPr>
            <a:r>
              <a:rPr lang="nl-NL" altLang="nl-NL" sz="2800" dirty="0">
                <a:latin typeface="+mn-lt"/>
              </a:rPr>
              <a:t>5,5</a:t>
            </a:r>
          </a:p>
        </p:txBody>
      </p:sp>
      <p:sp>
        <p:nvSpPr>
          <p:cNvPr id="15365" name="Text Box 7"/>
          <p:cNvSpPr txBox="1">
            <a:spLocks noChangeArrowheads="1"/>
          </p:cNvSpPr>
          <p:nvPr/>
        </p:nvSpPr>
        <p:spPr bwMode="auto">
          <a:xfrm>
            <a:off x="7235825" y="1700213"/>
            <a:ext cx="1584325" cy="34295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70000"/>
              </a:lnSpc>
              <a:spcBef>
                <a:spcPct val="50000"/>
              </a:spcBef>
              <a:buFontTx/>
              <a:buNone/>
            </a:pPr>
            <a:r>
              <a:rPr lang="nl-NL" altLang="nl-NL" sz="2000" dirty="0">
                <a:latin typeface="+mn-lt"/>
              </a:rPr>
              <a:t>Eindlijst</a:t>
            </a:r>
          </a:p>
          <a:p>
            <a:pPr eaLnBrk="1" hangingPunct="1">
              <a:lnSpc>
                <a:spcPct val="70000"/>
              </a:lnSpc>
              <a:spcBef>
                <a:spcPct val="50000"/>
              </a:spcBef>
              <a:buFontTx/>
              <a:buNone/>
            </a:pPr>
            <a:r>
              <a:rPr lang="nl-NL" altLang="nl-NL" sz="2800" dirty="0">
                <a:solidFill>
                  <a:srgbClr val="0000FF"/>
                </a:solidFill>
                <a:latin typeface="+mn-lt"/>
              </a:rPr>
              <a:t>6</a:t>
            </a:r>
          </a:p>
          <a:p>
            <a:pPr eaLnBrk="1" hangingPunct="1">
              <a:lnSpc>
                <a:spcPct val="70000"/>
              </a:lnSpc>
              <a:spcBef>
                <a:spcPct val="50000"/>
              </a:spcBef>
              <a:buFontTx/>
              <a:buNone/>
            </a:pPr>
            <a:r>
              <a:rPr lang="nl-NL" altLang="nl-NL" sz="2800" dirty="0">
                <a:solidFill>
                  <a:srgbClr val="0000FF"/>
                </a:solidFill>
                <a:latin typeface="+mn-lt"/>
              </a:rPr>
              <a:t>5</a:t>
            </a:r>
          </a:p>
          <a:p>
            <a:pPr eaLnBrk="1" hangingPunct="1">
              <a:lnSpc>
                <a:spcPct val="70000"/>
              </a:lnSpc>
              <a:spcBef>
                <a:spcPct val="50000"/>
              </a:spcBef>
              <a:buFontTx/>
              <a:buNone/>
            </a:pPr>
            <a:r>
              <a:rPr lang="nl-NL" altLang="nl-NL" sz="2800" dirty="0">
                <a:solidFill>
                  <a:srgbClr val="0000FF"/>
                </a:solidFill>
                <a:latin typeface="+mn-lt"/>
              </a:rPr>
              <a:t>7</a:t>
            </a:r>
          </a:p>
          <a:p>
            <a:pPr eaLnBrk="1" hangingPunct="1">
              <a:lnSpc>
                <a:spcPct val="70000"/>
              </a:lnSpc>
              <a:spcBef>
                <a:spcPct val="50000"/>
              </a:spcBef>
              <a:buFontTx/>
              <a:buNone/>
            </a:pPr>
            <a:r>
              <a:rPr lang="nl-NL" altLang="nl-NL" sz="2800" dirty="0">
                <a:solidFill>
                  <a:srgbClr val="0000FF"/>
                </a:solidFill>
                <a:latin typeface="+mn-lt"/>
              </a:rPr>
              <a:t>5</a:t>
            </a:r>
          </a:p>
          <a:p>
            <a:pPr eaLnBrk="1" hangingPunct="1">
              <a:lnSpc>
                <a:spcPct val="70000"/>
              </a:lnSpc>
              <a:spcBef>
                <a:spcPct val="50000"/>
              </a:spcBef>
              <a:buFontTx/>
              <a:buNone/>
            </a:pPr>
            <a:r>
              <a:rPr lang="nl-NL" altLang="nl-NL" sz="2800" dirty="0">
                <a:solidFill>
                  <a:srgbClr val="0000FF"/>
                </a:solidFill>
                <a:latin typeface="+mn-lt"/>
              </a:rPr>
              <a:t>6</a:t>
            </a:r>
          </a:p>
          <a:p>
            <a:pPr eaLnBrk="1" hangingPunct="1">
              <a:lnSpc>
                <a:spcPct val="70000"/>
              </a:lnSpc>
              <a:spcBef>
                <a:spcPct val="50000"/>
              </a:spcBef>
              <a:buFontTx/>
              <a:buNone/>
            </a:pPr>
            <a:r>
              <a:rPr lang="nl-NL" altLang="nl-NL" sz="2800" dirty="0">
                <a:solidFill>
                  <a:srgbClr val="0000FF"/>
                </a:solidFill>
                <a:latin typeface="+mn-lt"/>
              </a:rPr>
              <a:t>6</a:t>
            </a:r>
          </a:p>
        </p:txBody>
      </p:sp>
      <p:pic>
        <p:nvPicPr>
          <p:cNvPr id="15366" name="Tijdelijke aanduiding voor inhoud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838825"/>
            <a:ext cx="1979613" cy="1052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5673233"/>
            <a:ext cx="3250321" cy="1222867"/>
          </a:xfrm>
          <a:prstGeom prst="rect">
            <a:avLst/>
          </a:prstGeom>
        </p:spPr>
      </p:pic>
      <p:pic>
        <p:nvPicPr>
          <p:cNvPr id="8" name="Picture 2" descr="beeldcombinatie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215"/>
          <a:stretch/>
        </p:blipFill>
        <p:spPr bwMode="auto">
          <a:xfrm>
            <a:off x="3069357" y="5673234"/>
            <a:ext cx="6078286" cy="12228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1116013" y="836613"/>
            <a:ext cx="7772400" cy="1143000"/>
          </a:xfrm>
        </p:spPr>
        <p:txBody>
          <a:bodyPr/>
          <a:lstStyle/>
          <a:p>
            <a:pPr eaLnBrk="1" hangingPunct="1"/>
            <a:r>
              <a:rPr lang="nl-NL" altLang="nl-NL" sz="4000" dirty="0"/>
              <a:t>Stage klas 4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0113" y="1916113"/>
            <a:ext cx="7343775" cy="3744912"/>
          </a:xfrm>
        </p:spPr>
        <p:txBody>
          <a:bodyPr/>
          <a:lstStyle/>
          <a:p>
            <a:pPr eaLnBrk="1" hangingPunct="1"/>
            <a:r>
              <a:rPr lang="nl-NL" altLang="nl-NL" sz="4000" dirty="0"/>
              <a:t>Vrije keus stage. Gericht op het vervolgonderwijs </a:t>
            </a:r>
          </a:p>
          <a:p>
            <a:pPr eaLnBrk="1" hangingPunct="1"/>
            <a:r>
              <a:rPr lang="nl-NL" altLang="nl-NL" sz="4000" dirty="0"/>
              <a:t>Stagemap met daarin opdrachten.</a:t>
            </a:r>
          </a:p>
        </p:txBody>
      </p:sp>
      <p:pic>
        <p:nvPicPr>
          <p:cNvPr id="4100" name="Tijdelijke aanduiding voor inhoud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838825"/>
            <a:ext cx="1979613" cy="1052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5673233"/>
            <a:ext cx="3250321" cy="1222867"/>
          </a:xfrm>
          <a:prstGeom prst="rect">
            <a:avLst/>
          </a:prstGeom>
        </p:spPr>
      </p:pic>
      <p:pic>
        <p:nvPicPr>
          <p:cNvPr id="6" name="Picture 2" descr="beeldcombinatie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215"/>
          <a:stretch/>
        </p:blipFill>
        <p:spPr bwMode="auto">
          <a:xfrm>
            <a:off x="3069357" y="5673234"/>
            <a:ext cx="6078286" cy="12228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push dir="r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239467"/>
            <a:ext cx="7772400" cy="1143000"/>
          </a:xfrm>
        </p:spPr>
        <p:txBody>
          <a:bodyPr/>
          <a:lstStyle/>
          <a:p>
            <a:pPr eaLnBrk="1" hangingPunct="1"/>
            <a:r>
              <a:rPr lang="nl-NL" altLang="nl-NL" dirty="0"/>
              <a:t>Voorbeeld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269754"/>
            <a:ext cx="8458200" cy="4467225"/>
          </a:xfrm>
        </p:spPr>
        <p:txBody>
          <a:bodyPr/>
          <a:lstStyle/>
          <a:p>
            <a:pPr lvl="4" eaLnBrk="1" hangingPunct="1">
              <a:buFontTx/>
              <a:buNone/>
            </a:pPr>
            <a:r>
              <a:rPr lang="nl-NL" altLang="nl-NL" dirty="0"/>
              <a:t>                 SE            CE           gemiddeld </a:t>
            </a:r>
          </a:p>
          <a:p>
            <a:pPr eaLnBrk="1" hangingPunct="1"/>
            <a:r>
              <a:rPr lang="nl-NL" altLang="nl-NL" sz="2800" dirty="0"/>
              <a:t>Nederlands	5,8	   </a:t>
            </a:r>
            <a:r>
              <a:rPr lang="nl-NL" altLang="nl-NL" sz="2800" dirty="0">
                <a:solidFill>
                  <a:srgbClr val="FF0000"/>
                </a:solidFill>
              </a:rPr>
              <a:t>5,7</a:t>
            </a:r>
            <a:r>
              <a:rPr lang="nl-NL" altLang="nl-NL" sz="2800" dirty="0"/>
              <a:t>		5,7	Ce totaal:</a:t>
            </a:r>
          </a:p>
          <a:p>
            <a:pPr eaLnBrk="1" hangingPunct="1"/>
            <a:r>
              <a:rPr lang="nl-NL" altLang="nl-NL" sz="2800" dirty="0"/>
              <a:t>Engels		4,8	   </a:t>
            </a:r>
            <a:r>
              <a:rPr lang="nl-NL" altLang="nl-NL" sz="2800" dirty="0">
                <a:solidFill>
                  <a:srgbClr val="FF0000"/>
                </a:solidFill>
              </a:rPr>
              <a:t>4,4</a:t>
            </a:r>
            <a:r>
              <a:rPr lang="nl-NL" altLang="nl-NL" sz="2800" dirty="0"/>
              <a:t>		4,6      32.2 /6 =</a:t>
            </a:r>
          </a:p>
          <a:p>
            <a:pPr eaLnBrk="1" hangingPunct="1"/>
            <a:r>
              <a:rPr lang="nl-NL" altLang="nl-NL" sz="2800" dirty="0"/>
              <a:t>Wiskunde		6,8	   </a:t>
            </a:r>
            <a:r>
              <a:rPr lang="nl-NL" altLang="nl-NL" sz="2800" dirty="0">
                <a:solidFill>
                  <a:srgbClr val="FF0000"/>
                </a:solidFill>
              </a:rPr>
              <a:t>6,2</a:t>
            </a:r>
            <a:r>
              <a:rPr lang="nl-NL" altLang="nl-NL" sz="2800" dirty="0"/>
              <a:t>		6,5       </a:t>
            </a:r>
            <a:r>
              <a:rPr lang="nl-NL" altLang="nl-NL" sz="2800" dirty="0">
                <a:solidFill>
                  <a:srgbClr val="FF0000"/>
                </a:solidFill>
                <a:highlight>
                  <a:srgbClr val="FFFF00"/>
                </a:highlight>
              </a:rPr>
              <a:t>5.4</a:t>
            </a:r>
          </a:p>
          <a:p>
            <a:pPr eaLnBrk="1" hangingPunct="1"/>
            <a:r>
              <a:rPr lang="nl-NL" altLang="nl-NL" sz="2800" dirty="0"/>
              <a:t>Biologie		5,2	   </a:t>
            </a:r>
            <a:r>
              <a:rPr lang="nl-NL" altLang="nl-NL" sz="2800" dirty="0">
                <a:solidFill>
                  <a:srgbClr val="FF0000"/>
                </a:solidFill>
              </a:rPr>
              <a:t>4,8</a:t>
            </a:r>
            <a:r>
              <a:rPr lang="nl-NL" altLang="nl-NL" sz="2800" dirty="0"/>
              <a:t>		5,0</a:t>
            </a:r>
          </a:p>
          <a:p>
            <a:pPr eaLnBrk="1" hangingPunct="1"/>
            <a:r>
              <a:rPr lang="nl-NL" altLang="nl-NL" sz="2800" dirty="0"/>
              <a:t>Groen		5,5	   </a:t>
            </a:r>
            <a:r>
              <a:rPr lang="nl-NL" altLang="nl-NL" sz="2800" dirty="0">
                <a:solidFill>
                  <a:srgbClr val="FF0000"/>
                </a:solidFill>
              </a:rPr>
              <a:t>5,7</a:t>
            </a:r>
            <a:r>
              <a:rPr lang="nl-NL" altLang="nl-NL" sz="2800" dirty="0"/>
              <a:t>		5,6</a:t>
            </a:r>
          </a:p>
          <a:p>
            <a:pPr eaLnBrk="1" hangingPunct="1"/>
            <a:r>
              <a:rPr lang="nl-NL" altLang="nl-NL" sz="2800" dirty="0"/>
              <a:t>Economie		5,8	   </a:t>
            </a:r>
            <a:r>
              <a:rPr lang="nl-NL" altLang="nl-NL" sz="2800" dirty="0">
                <a:solidFill>
                  <a:srgbClr val="FF0000"/>
                </a:solidFill>
              </a:rPr>
              <a:t>5.4</a:t>
            </a:r>
            <a:r>
              <a:rPr lang="nl-NL" altLang="nl-NL" sz="2800" dirty="0"/>
              <a:t>		5,5</a:t>
            </a:r>
          </a:p>
          <a:p>
            <a:pPr eaLnBrk="1" hangingPunct="1"/>
            <a:r>
              <a:rPr lang="nl-NL" altLang="nl-NL" sz="2800" dirty="0"/>
              <a:t>Nieuwe examennorm: </a:t>
            </a:r>
            <a:r>
              <a:rPr lang="nl-NL" altLang="nl-NL" sz="2800" dirty="0">
                <a:sym typeface="Wingdings" panose="05000000000000000000" pitchFamily="2" charset="2"/>
              </a:rPr>
              <a:t> niet geslaagd Ce cijfers is geen 5,5 gemiddeld maar een 5,4</a:t>
            </a:r>
            <a:endParaRPr lang="nl-NL" altLang="nl-NL" sz="2800" dirty="0"/>
          </a:p>
        </p:txBody>
      </p:sp>
      <p:pic>
        <p:nvPicPr>
          <p:cNvPr id="16388" name="Tijdelijke aanduiding voor inhoud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838825"/>
            <a:ext cx="1979613" cy="1052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5673233"/>
            <a:ext cx="3250321" cy="1222867"/>
          </a:xfrm>
          <a:prstGeom prst="rect">
            <a:avLst/>
          </a:prstGeom>
        </p:spPr>
      </p:pic>
      <p:pic>
        <p:nvPicPr>
          <p:cNvPr id="6" name="Picture 2" descr="beeldcombinatie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215"/>
          <a:stretch/>
        </p:blipFill>
        <p:spPr bwMode="auto">
          <a:xfrm>
            <a:off x="3069357" y="5673234"/>
            <a:ext cx="6078286" cy="12228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NL" altLang="nl-NL" dirty="0"/>
              <a:t>Tot slot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924245"/>
            <a:ext cx="7772400" cy="3890768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nl-NL" altLang="nl-NL" dirty="0"/>
              <a:t>Alleen de door jou gekozen vakken in het PTA zijn van toepassing!</a:t>
            </a:r>
          </a:p>
          <a:p>
            <a:pPr eaLnBrk="1" hangingPunct="1">
              <a:lnSpc>
                <a:spcPct val="90000"/>
              </a:lnSpc>
            </a:pPr>
            <a:r>
              <a:rPr lang="nl-NL" altLang="nl-NL" dirty="0"/>
              <a:t>Verandering van vak is niet meer mogelijk!</a:t>
            </a:r>
          </a:p>
          <a:p>
            <a:pPr eaLnBrk="1" hangingPunct="1">
              <a:lnSpc>
                <a:spcPct val="90000"/>
              </a:lnSpc>
            </a:pPr>
            <a:r>
              <a:rPr lang="nl-NL" altLang="nl-NL" dirty="0"/>
              <a:t>PTA zal jullie worden toegestuurd door Mevr. Poell en is terug te vinden op onze site( </a:t>
            </a:r>
            <a:r>
              <a:rPr lang="nl-NL" altLang="nl-NL" dirty="0">
                <a:hlinkClick r:id="rId2"/>
              </a:rPr>
              <a:t>www.aeresvmbo.nl</a:t>
            </a:r>
            <a:r>
              <a:rPr lang="nl-NL" altLang="nl-NL" dirty="0"/>
              <a:t> </a:t>
            </a:r>
            <a:r>
              <a:rPr lang="nl-NL" dirty="0"/>
              <a:t>) én </a:t>
            </a:r>
            <a:r>
              <a:rPr lang="nl-NL" altLang="nl-NL" dirty="0"/>
              <a:t>in ITS-vak: info-</a:t>
            </a:r>
            <a:r>
              <a:rPr lang="nl-NL" altLang="nl-NL" dirty="0" err="1"/>
              <a:t>docs</a:t>
            </a:r>
            <a:r>
              <a:rPr lang="nl-NL" altLang="nl-NL" dirty="0"/>
              <a:t>. </a:t>
            </a:r>
            <a:endParaRPr lang="en-US" altLang="nl-NL" dirty="0"/>
          </a:p>
          <a:p>
            <a:pPr eaLnBrk="1" hangingPunct="1">
              <a:lnSpc>
                <a:spcPct val="90000"/>
              </a:lnSpc>
            </a:pPr>
            <a:endParaRPr lang="nl-NL" altLang="nl-NL" dirty="0"/>
          </a:p>
        </p:txBody>
      </p:sp>
      <p:pic>
        <p:nvPicPr>
          <p:cNvPr id="4" name="Tijdelijke aanduiding voor inhoud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838825"/>
            <a:ext cx="1979613" cy="1052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5667180"/>
            <a:ext cx="3250321" cy="1222867"/>
          </a:xfrm>
          <a:prstGeom prst="rect">
            <a:avLst/>
          </a:prstGeom>
        </p:spPr>
      </p:pic>
      <p:pic>
        <p:nvPicPr>
          <p:cNvPr id="6" name="Picture 2" descr="beeldcombinatie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215"/>
          <a:stretch/>
        </p:blipFill>
        <p:spPr bwMode="auto">
          <a:xfrm>
            <a:off x="3070514" y="5667181"/>
            <a:ext cx="6078286" cy="12228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push dir="r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NL" altLang="nl-NL" dirty="0"/>
              <a:t>Bewust vervolg!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420938"/>
            <a:ext cx="7488237" cy="1592262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nl-NL" altLang="nl-NL" sz="4800" dirty="0"/>
              <a:t>Een vervolgopleiding kiezen</a:t>
            </a:r>
          </a:p>
        </p:txBody>
      </p:sp>
      <p:pic>
        <p:nvPicPr>
          <p:cNvPr id="18436" name="Tijdelijke aanduiding voor inhoud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838825"/>
            <a:ext cx="1979613" cy="1052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5667180"/>
            <a:ext cx="3250321" cy="1222867"/>
          </a:xfrm>
          <a:prstGeom prst="rect">
            <a:avLst/>
          </a:prstGeom>
        </p:spPr>
      </p:pic>
      <p:pic>
        <p:nvPicPr>
          <p:cNvPr id="6" name="Picture 2" descr="beeldcombinatie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215"/>
          <a:stretch/>
        </p:blipFill>
        <p:spPr bwMode="auto">
          <a:xfrm>
            <a:off x="3069357" y="5673234"/>
            <a:ext cx="6078286" cy="12228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0" y="116632"/>
            <a:ext cx="7772400" cy="1143000"/>
          </a:xfrm>
        </p:spPr>
        <p:txBody>
          <a:bodyPr/>
          <a:lstStyle/>
          <a:p>
            <a:pPr eaLnBrk="1" hangingPunct="1"/>
            <a:r>
              <a:rPr lang="nl-NL" altLang="nl-NL" dirty="0"/>
              <a:t>Aanname MBO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560" y="1463324"/>
            <a:ext cx="8352159" cy="1317604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nl-NL" altLang="nl-NL" sz="4400" dirty="0"/>
              <a:t>Uiterlijk aanmelding vóór 1 april 2025</a:t>
            </a:r>
          </a:p>
          <a:p>
            <a:pPr eaLnBrk="1" hangingPunct="1">
              <a:buFontTx/>
              <a:buNone/>
            </a:pPr>
            <a:r>
              <a:rPr lang="nl-NL" altLang="nl-NL" sz="2400" i="1" dirty="0"/>
              <a:t>Studenten hebben recht op toelating tot de opleiding van</a:t>
            </a:r>
          </a:p>
          <a:p>
            <a:pPr eaLnBrk="1" hangingPunct="1">
              <a:buFontTx/>
              <a:buNone/>
            </a:pPr>
            <a:r>
              <a:rPr lang="nl-NL" altLang="nl-NL" sz="2400" i="1" dirty="0"/>
              <a:t>aanmelding indien: </a:t>
            </a:r>
          </a:p>
          <a:p>
            <a:pPr eaLnBrk="1" hangingPunct="1"/>
            <a:r>
              <a:rPr lang="nl-NL" altLang="nl-NL" sz="2400" dirty="0"/>
              <a:t>Ze zich vóór 1 april aanmelden.</a:t>
            </a:r>
          </a:p>
          <a:p>
            <a:pPr eaLnBrk="1" hangingPunct="1"/>
            <a:r>
              <a:rPr lang="nl-NL" altLang="nl-NL" sz="2400" dirty="0"/>
              <a:t>Ze voldoen aan de vooropleidingseisen</a:t>
            </a:r>
          </a:p>
          <a:p>
            <a:pPr eaLnBrk="1" hangingPunct="1"/>
            <a:r>
              <a:rPr lang="nl-NL" altLang="nl-NL" sz="2400" dirty="0"/>
              <a:t>Ze deelnemen aan de verplichte intakeactiviteiten (Portfolio) </a:t>
            </a:r>
          </a:p>
          <a:p>
            <a:pPr eaLnBrk="1" hangingPunct="1">
              <a:buFontTx/>
              <a:buNone/>
            </a:pPr>
            <a:endParaRPr lang="nl-NL" altLang="nl-NL" sz="4400" dirty="0"/>
          </a:p>
        </p:txBody>
      </p:sp>
      <p:pic>
        <p:nvPicPr>
          <p:cNvPr id="18436" name="Tijdelijke aanduiding voor inhoud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838825"/>
            <a:ext cx="1979613" cy="1052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5673233"/>
            <a:ext cx="3250321" cy="1222867"/>
          </a:xfrm>
          <a:prstGeom prst="rect">
            <a:avLst/>
          </a:prstGeom>
        </p:spPr>
      </p:pic>
      <p:pic>
        <p:nvPicPr>
          <p:cNvPr id="6" name="Picture 2" descr="beeldcombinatie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215"/>
          <a:stretch/>
        </p:blipFill>
        <p:spPr bwMode="auto">
          <a:xfrm>
            <a:off x="3069357" y="5673234"/>
            <a:ext cx="6078286" cy="12228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90705263"/>
      </p:ext>
    </p:extLst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NL" altLang="nl-NL" dirty="0"/>
              <a:t>Wanneer</a:t>
            </a:r>
          </a:p>
        </p:txBody>
      </p:sp>
      <p:sp>
        <p:nvSpPr>
          <p:cNvPr id="19459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611188" y="1916113"/>
            <a:ext cx="7772400" cy="4114800"/>
          </a:xfrm>
        </p:spPr>
        <p:txBody>
          <a:bodyPr/>
          <a:lstStyle/>
          <a:p>
            <a:pPr eaLnBrk="1" hangingPunct="1"/>
            <a:r>
              <a:rPr lang="nl-NL" altLang="nl-NL" dirty="0"/>
              <a:t>Nu al beginnen met oriënteren </a:t>
            </a:r>
            <a:r>
              <a:rPr lang="nl-NL" b="1" i="0" dirty="0">
                <a:solidFill>
                  <a:srgbClr val="000000"/>
                </a:solidFill>
                <a:effectLst/>
                <a:latin typeface="Amaranth"/>
              </a:rPr>
              <a:t>Onderwijsbeurs Noordoost</a:t>
            </a:r>
          </a:p>
          <a:p>
            <a:pPr eaLnBrk="1" hangingPunct="1">
              <a:buFontTx/>
              <a:buNone/>
            </a:pPr>
            <a:r>
              <a:rPr lang="nl-NL" altLang="nl-NL" dirty="0"/>
              <a:t>		Vrijdag 4 oktober </a:t>
            </a:r>
          </a:p>
          <a:p>
            <a:pPr eaLnBrk="1" hangingPunct="1">
              <a:buFontTx/>
              <a:buNone/>
            </a:pPr>
            <a:r>
              <a:rPr lang="nl-NL" altLang="nl-NL" dirty="0"/>
              <a:t>		Zaterdag 5 oktober</a:t>
            </a:r>
          </a:p>
          <a:p>
            <a:pPr eaLnBrk="1" hangingPunct="1">
              <a:buFontTx/>
              <a:buNone/>
            </a:pPr>
            <a:endParaRPr lang="nl-NL" altLang="nl-NL" dirty="0">
              <a:highlight>
                <a:srgbClr val="FFFF00"/>
              </a:highlight>
            </a:endParaRPr>
          </a:p>
          <a:p>
            <a:pPr eaLnBrk="1" hangingPunct="1">
              <a:buFontTx/>
              <a:buNone/>
            </a:pPr>
            <a:r>
              <a:rPr lang="nl-NL" altLang="nl-NL" sz="2800" dirty="0"/>
              <a:t>Onderwijsbeurs in Hardenberg: www.onderwijsbeurs.nl</a:t>
            </a:r>
          </a:p>
          <a:p>
            <a:pPr eaLnBrk="1" hangingPunct="1">
              <a:buFontTx/>
              <a:buNone/>
            </a:pPr>
            <a:endParaRPr lang="nl-NL" altLang="nl-NL" sz="2800" dirty="0"/>
          </a:p>
          <a:p>
            <a:pPr eaLnBrk="1" hangingPunct="1">
              <a:buFontTx/>
              <a:buNone/>
            </a:pPr>
            <a:endParaRPr lang="nl-NL" altLang="nl-NL" dirty="0"/>
          </a:p>
        </p:txBody>
      </p:sp>
      <p:pic>
        <p:nvPicPr>
          <p:cNvPr id="19460" name="Tijdelijke aanduiding voor inhoud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838825"/>
            <a:ext cx="1979613" cy="1052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5676438"/>
            <a:ext cx="3250321" cy="1222867"/>
          </a:xfrm>
          <a:prstGeom prst="rect">
            <a:avLst/>
          </a:prstGeom>
        </p:spPr>
      </p:pic>
      <p:pic>
        <p:nvPicPr>
          <p:cNvPr id="6" name="Picture 2" descr="beeldcombinatie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215"/>
          <a:stretch/>
        </p:blipFill>
        <p:spPr bwMode="auto">
          <a:xfrm>
            <a:off x="3069357" y="5673234"/>
            <a:ext cx="6078286" cy="12228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NL" altLang="nl-NL" sz="6000" dirty="0">
                <a:latin typeface="+mn-lt"/>
              </a:rPr>
              <a:t>Eerst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nl-NL" altLang="nl-NL" sz="4400" dirty="0"/>
              <a:t>Wat wil ik?</a:t>
            </a:r>
          </a:p>
          <a:p>
            <a:pPr eaLnBrk="1" hangingPunct="1"/>
            <a:r>
              <a:rPr lang="nl-NL" altLang="nl-NL" sz="4400" dirty="0"/>
              <a:t>Ben ik toelaatbaar?</a:t>
            </a:r>
          </a:p>
          <a:p>
            <a:pPr eaLnBrk="1" hangingPunct="1"/>
            <a:r>
              <a:rPr lang="nl-NL" altLang="nl-NL" sz="4400" dirty="0"/>
              <a:t>Wat kan ik verwachten?</a:t>
            </a:r>
          </a:p>
          <a:p>
            <a:pPr eaLnBrk="1" hangingPunct="1">
              <a:buFontTx/>
              <a:buNone/>
            </a:pPr>
            <a:endParaRPr lang="nl-NL" altLang="nl-NL" sz="5400" dirty="0"/>
          </a:p>
        </p:txBody>
      </p:sp>
      <p:pic>
        <p:nvPicPr>
          <p:cNvPr id="21508" name="Tijdelijke aanduiding voor inhoud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838825"/>
            <a:ext cx="1979613" cy="1052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5673233"/>
            <a:ext cx="3250321" cy="1222867"/>
          </a:xfrm>
          <a:prstGeom prst="rect">
            <a:avLst/>
          </a:prstGeom>
        </p:spPr>
      </p:pic>
      <p:pic>
        <p:nvPicPr>
          <p:cNvPr id="6" name="Picture 2" descr="beeldcombinatie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215"/>
          <a:stretch/>
        </p:blipFill>
        <p:spPr bwMode="auto">
          <a:xfrm>
            <a:off x="3069357" y="5673234"/>
            <a:ext cx="6078286" cy="12228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NL" altLang="nl-NL" dirty="0"/>
              <a:t>Geen diploma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564904"/>
            <a:ext cx="7772400" cy="3531096"/>
          </a:xfrm>
        </p:spPr>
        <p:txBody>
          <a:bodyPr/>
          <a:lstStyle/>
          <a:p>
            <a:pPr eaLnBrk="1" hangingPunct="1"/>
            <a:r>
              <a:rPr lang="nl-NL" altLang="nl-NL" dirty="0"/>
              <a:t>Afstromen naar niveau 1 in het MBO</a:t>
            </a:r>
          </a:p>
          <a:p>
            <a:pPr marL="0" indent="0" eaLnBrk="1" hangingPunct="1">
              <a:buNone/>
            </a:pPr>
            <a:r>
              <a:rPr lang="nl-NL" altLang="nl-NL" sz="2800" dirty="0"/>
              <a:t>Dit als voorloper op niveau 2 (startkwalificatie)</a:t>
            </a:r>
          </a:p>
        </p:txBody>
      </p:sp>
      <p:pic>
        <p:nvPicPr>
          <p:cNvPr id="22532" name="Tijdelijke aanduiding voor inhoud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838825"/>
            <a:ext cx="1979613" cy="1052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5673233"/>
            <a:ext cx="3250321" cy="1222867"/>
          </a:xfrm>
          <a:prstGeom prst="rect">
            <a:avLst/>
          </a:prstGeom>
        </p:spPr>
      </p:pic>
      <p:pic>
        <p:nvPicPr>
          <p:cNvPr id="6" name="Picture 2" descr="beeldcombinatie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215"/>
          <a:stretch/>
        </p:blipFill>
        <p:spPr bwMode="auto">
          <a:xfrm>
            <a:off x="3069357" y="5673234"/>
            <a:ext cx="6078286" cy="12228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NL" altLang="nl-NL" dirty="0"/>
              <a:t>BBL </a:t>
            </a:r>
            <a:r>
              <a:rPr lang="nl-NL" altLang="nl-NL" sz="2000" dirty="0"/>
              <a:t>(Basisberoepsgerichte Leerweg VMBO) </a:t>
            </a:r>
            <a:r>
              <a:rPr lang="nl-NL" altLang="nl-NL" sz="2000" b="1" dirty="0"/>
              <a:t>behaald!</a:t>
            </a:r>
            <a:endParaRPr lang="nl-NL" altLang="nl-NL" b="1" dirty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nl-NL" altLang="nl-NL" dirty="0"/>
              <a:t>Instroomrecht niveau 2 (MBO)</a:t>
            </a:r>
          </a:p>
          <a:p>
            <a:pPr eaLnBrk="1" hangingPunct="1"/>
            <a:endParaRPr lang="nl-NL" altLang="nl-NL" dirty="0">
              <a:highlight>
                <a:srgbClr val="FFFF00"/>
              </a:highlight>
            </a:endParaRPr>
          </a:p>
          <a:p>
            <a:pPr eaLnBrk="1" hangingPunct="1"/>
            <a:r>
              <a:rPr lang="nl-NL" altLang="nl-NL" dirty="0"/>
              <a:t>BOL of BBL </a:t>
            </a:r>
            <a:r>
              <a:rPr lang="nl-NL" altLang="nl-NL" sz="2000" dirty="0"/>
              <a:t>(Beroeps Opleidende Leerweg of Beroeps Begeleidende Leerweg MBO)</a:t>
            </a:r>
          </a:p>
          <a:p>
            <a:pPr eaLnBrk="1" hangingPunct="1"/>
            <a:endParaRPr lang="nl-NL" altLang="nl-NL" dirty="0"/>
          </a:p>
        </p:txBody>
      </p:sp>
      <p:pic>
        <p:nvPicPr>
          <p:cNvPr id="23556" name="Tijdelijke aanduiding voor inhoud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805488"/>
            <a:ext cx="1979613" cy="1052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5635133"/>
            <a:ext cx="3250321" cy="1222867"/>
          </a:xfrm>
          <a:prstGeom prst="rect">
            <a:avLst/>
          </a:prstGeom>
        </p:spPr>
      </p:pic>
      <p:pic>
        <p:nvPicPr>
          <p:cNvPr id="6" name="Picture 2" descr="beeldcombinatie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215"/>
          <a:stretch/>
        </p:blipFill>
        <p:spPr bwMode="auto">
          <a:xfrm>
            <a:off x="3059832" y="5635134"/>
            <a:ext cx="6078286" cy="12228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comb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NL" altLang="nl-NL" dirty="0"/>
              <a:t>Niveau KBL en GTL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nl-NL" altLang="nl-NL" dirty="0"/>
              <a:t>Instroomrecht niveau 3 en 4</a:t>
            </a:r>
          </a:p>
          <a:p>
            <a:pPr eaLnBrk="1" hangingPunct="1"/>
            <a:r>
              <a:rPr lang="nl-NL" altLang="nl-NL" dirty="0"/>
              <a:t>Beter bepalen: </a:t>
            </a:r>
          </a:p>
          <a:p>
            <a:pPr lvl="1" eaLnBrk="1" hangingPunct="1"/>
            <a:r>
              <a:rPr lang="nl-NL" altLang="nl-NL" dirty="0"/>
              <a:t>Wat past bij mij?</a:t>
            </a:r>
          </a:p>
          <a:p>
            <a:pPr lvl="1" eaLnBrk="1" hangingPunct="1">
              <a:buFontTx/>
              <a:buNone/>
            </a:pPr>
            <a:r>
              <a:rPr lang="nl-NL" altLang="nl-NL" dirty="0"/>
              <a:t>	=&gt; praktisch =&gt; niveau 3</a:t>
            </a:r>
          </a:p>
          <a:p>
            <a:pPr lvl="1" eaLnBrk="1" hangingPunct="1"/>
            <a:r>
              <a:rPr lang="nl-NL" altLang="nl-NL" dirty="0"/>
              <a:t>Wat kan ik aan? </a:t>
            </a:r>
          </a:p>
          <a:p>
            <a:pPr lvl="1" eaLnBrk="1" hangingPunct="1">
              <a:buFontTx/>
              <a:buNone/>
            </a:pPr>
            <a:r>
              <a:rPr lang="nl-NL" altLang="nl-NL" dirty="0"/>
              <a:t>	=&gt; hoger theoretisch niveau =&gt; niveau 4</a:t>
            </a:r>
          </a:p>
        </p:txBody>
      </p:sp>
      <p:pic>
        <p:nvPicPr>
          <p:cNvPr id="24580" name="Tijdelijke aanduiding voor inhoud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838825"/>
            <a:ext cx="1979613" cy="1052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5676438"/>
            <a:ext cx="3250321" cy="1222867"/>
          </a:xfrm>
          <a:prstGeom prst="rect">
            <a:avLst/>
          </a:prstGeom>
        </p:spPr>
      </p:pic>
      <p:pic>
        <p:nvPicPr>
          <p:cNvPr id="6" name="Picture 2" descr="beeldcombinatie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215"/>
          <a:stretch/>
        </p:blipFill>
        <p:spPr bwMode="auto">
          <a:xfrm>
            <a:off x="3069357" y="5673234"/>
            <a:ext cx="6078286" cy="12228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NL" altLang="nl-NL"/>
              <a:t>Interessetest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2276475"/>
            <a:ext cx="7772400" cy="4114800"/>
          </a:xfrm>
        </p:spPr>
        <p:txBody>
          <a:bodyPr/>
          <a:lstStyle/>
          <a:p>
            <a:pPr eaLnBrk="1" hangingPunct="1"/>
            <a:r>
              <a:rPr lang="nl-NL" altLang="nl-NL" dirty="0"/>
              <a:t>Kan een richting aangeven waarin te zoeken</a:t>
            </a:r>
          </a:p>
          <a:p>
            <a:pPr eaLnBrk="1" hangingPunct="1"/>
            <a:r>
              <a:rPr lang="nl-NL" altLang="nl-NL" dirty="0"/>
              <a:t>Geeft geen concrete beroepen</a:t>
            </a:r>
          </a:p>
          <a:p>
            <a:pPr eaLnBrk="1" hangingPunct="1"/>
            <a:r>
              <a:rPr lang="nl-NL" altLang="nl-NL" dirty="0"/>
              <a:t>Is een handvat voor een gesprek</a:t>
            </a:r>
          </a:p>
        </p:txBody>
      </p:sp>
      <p:pic>
        <p:nvPicPr>
          <p:cNvPr id="25604" name="Tijdelijke aanduiding voor inhoud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838825"/>
            <a:ext cx="1979613" cy="1052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5635133"/>
            <a:ext cx="3250321" cy="1222867"/>
          </a:xfrm>
          <a:prstGeom prst="rect">
            <a:avLst/>
          </a:prstGeom>
        </p:spPr>
      </p:pic>
      <p:pic>
        <p:nvPicPr>
          <p:cNvPr id="6" name="Picture 2" descr="beeldcombinatie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215"/>
          <a:stretch/>
        </p:blipFill>
        <p:spPr bwMode="auto">
          <a:xfrm>
            <a:off x="3059832" y="5635134"/>
            <a:ext cx="6078286" cy="12228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1116013" y="836613"/>
            <a:ext cx="7772400" cy="1143000"/>
          </a:xfrm>
        </p:spPr>
        <p:txBody>
          <a:bodyPr/>
          <a:lstStyle/>
          <a:p>
            <a:pPr eaLnBrk="1" hangingPunct="1"/>
            <a:r>
              <a:rPr lang="nl-NL" altLang="nl-NL" sz="4000" b="1" dirty="0"/>
              <a:t>Stage klas 4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0113" y="1916113"/>
            <a:ext cx="7343775" cy="3744912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nl-NL" altLang="nl-NL" sz="4000" dirty="0"/>
              <a:t>BBL: iedere dinsdag tot eind maart</a:t>
            </a:r>
          </a:p>
          <a:p>
            <a:pPr eaLnBrk="1" hangingPunct="1">
              <a:buNone/>
            </a:pPr>
            <a:r>
              <a:rPr lang="nl-NL" altLang="nl-NL" sz="4000" dirty="0"/>
              <a:t>KBL: iedere maandag tot eind maart</a:t>
            </a:r>
            <a:endParaRPr lang="nl-NL" altLang="nl-NL" sz="4000" dirty="0">
              <a:cs typeface="Times New Roman"/>
            </a:endParaRPr>
          </a:p>
          <a:p>
            <a:pPr eaLnBrk="1" hangingPunct="1">
              <a:buFontTx/>
              <a:buNone/>
            </a:pPr>
            <a:r>
              <a:rPr lang="nl-NL" altLang="nl-NL" sz="4000" dirty="0"/>
              <a:t>GTL: 3 weken in het schooljaar</a:t>
            </a:r>
          </a:p>
        </p:txBody>
      </p:sp>
      <p:pic>
        <p:nvPicPr>
          <p:cNvPr id="4100" name="Tijdelijke aanduiding voor inhoud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838825"/>
            <a:ext cx="1979613" cy="1052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5673233"/>
            <a:ext cx="3250321" cy="1222867"/>
          </a:xfrm>
          <a:prstGeom prst="rect">
            <a:avLst/>
          </a:prstGeom>
        </p:spPr>
      </p:pic>
      <p:pic>
        <p:nvPicPr>
          <p:cNvPr id="6" name="Picture 2" descr="beeldcombinatie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215"/>
          <a:stretch/>
        </p:blipFill>
        <p:spPr bwMode="auto">
          <a:xfrm>
            <a:off x="3069357" y="5673234"/>
            <a:ext cx="6078286" cy="12228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05796263"/>
      </p:ext>
    </p:extLst>
  </p:cSld>
  <p:clrMapOvr>
    <a:masterClrMapping/>
  </p:clrMapOvr>
  <p:transition>
    <p:push dir="r"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NL" altLang="nl-NL" dirty="0"/>
              <a:t>Karakter bepaalt mee!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nl-NL" altLang="nl-NL" dirty="0"/>
              <a:t>Een diploma alleen maakt je niet geschikt</a:t>
            </a:r>
          </a:p>
          <a:p>
            <a:pPr eaLnBrk="1" hangingPunct="1"/>
            <a:r>
              <a:rPr lang="nl-NL" altLang="nl-NL" dirty="0"/>
              <a:t>Je houding, aanleg en karakter bepalen ook mede je geschiktheid</a:t>
            </a:r>
          </a:p>
          <a:p>
            <a:pPr eaLnBrk="1" hangingPunct="1"/>
            <a:endParaRPr lang="nl-NL" altLang="nl-NL" dirty="0"/>
          </a:p>
          <a:p>
            <a:pPr lvl="1" eaLnBrk="1" hangingPunct="1">
              <a:buFont typeface="Symbol" panose="05050102010706020507" pitchFamily="18" charset="2"/>
              <a:buChar char="Þ"/>
            </a:pPr>
            <a:r>
              <a:rPr lang="nl-NL" altLang="nl-NL" dirty="0"/>
              <a:t>Voorbeeld:</a:t>
            </a:r>
          </a:p>
          <a:p>
            <a:pPr eaLnBrk="1" hangingPunct="1">
              <a:buFont typeface="Symbol" panose="05050102010706020507" pitchFamily="18" charset="2"/>
              <a:buNone/>
            </a:pPr>
            <a:r>
              <a:rPr lang="nl-NL" altLang="nl-NL" dirty="0"/>
              <a:t>		Ontwerpen vraagt om creativiteit</a:t>
            </a:r>
          </a:p>
          <a:p>
            <a:pPr eaLnBrk="1" hangingPunct="1"/>
            <a:endParaRPr lang="nl-NL" altLang="nl-NL" dirty="0"/>
          </a:p>
        </p:txBody>
      </p:sp>
      <p:pic>
        <p:nvPicPr>
          <p:cNvPr id="26628" name="Tijdelijke aanduiding voor inhoud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838825"/>
            <a:ext cx="1979613" cy="1052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5673233"/>
            <a:ext cx="3250321" cy="1222867"/>
          </a:xfrm>
          <a:prstGeom prst="rect">
            <a:avLst/>
          </a:prstGeom>
        </p:spPr>
      </p:pic>
      <p:pic>
        <p:nvPicPr>
          <p:cNvPr id="6" name="Picture 2" descr="beeldcombinatie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215"/>
          <a:stretch/>
        </p:blipFill>
        <p:spPr bwMode="auto">
          <a:xfrm>
            <a:off x="3069357" y="5673234"/>
            <a:ext cx="6078286" cy="12228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NL" altLang="nl-NL" dirty="0"/>
              <a:t>Wie staan je bij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nl-NL" altLang="nl-NL" dirty="0"/>
              <a:t>Ouders/familie</a:t>
            </a:r>
          </a:p>
          <a:p>
            <a:pPr eaLnBrk="1" hangingPunct="1"/>
            <a:r>
              <a:rPr lang="nl-NL" altLang="nl-NL" dirty="0"/>
              <a:t>Mentor</a:t>
            </a:r>
          </a:p>
          <a:p>
            <a:pPr eaLnBrk="1" hangingPunct="1"/>
            <a:r>
              <a:rPr lang="nl-NL" altLang="nl-NL" dirty="0"/>
              <a:t>Decaan</a:t>
            </a:r>
          </a:p>
          <a:p>
            <a:pPr eaLnBrk="1" hangingPunct="1"/>
            <a:r>
              <a:rPr lang="nl-NL" altLang="nl-NL" dirty="0"/>
              <a:t>Vrienden</a:t>
            </a:r>
          </a:p>
          <a:p>
            <a:pPr eaLnBrk="1" hangingPunct="1"/>
            <a:endParaRPr lang="nl-NL" altLang="nl-NL" dirty="0"/>
          </a:p>
        </p:txBody>
      </p:sp>
      <p:pic>
        <p:nvPicPr>
          <p:cNvPr id="27652" name="Tijdelijke aanduiding voor inhoud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838825"/>
            <a:ext cx="1979613" cy="1052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5673233"/>
            <a:ext cx="3250321" cy="1222867"/>
          </a:xfrm>
          <a:prstGeom prst="rect">
            <a:avLst/>
          </a:prstGeom>
        </p:spPr>
      </p:pic>
      <p:pic>
        <p:nvPicPr>
          <p:cNvPr id="6" name="Picture 2" descr="beeldcombinatie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215"/>
          <a:stretch/>
        </p:blipFill>
        <p:spPr bwMode="auto">
          <a:xfrm>
            <a:off x="3069357" y="5673234"/>
            <a:ext cx="6078286" cy="12228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708664" y="332656"/>
            <a:ext cx="7772400" cy="1143000"/>
          </a:xfrm>
        </p:spPr>
        <p:txBody>
          <a:bodyPr/>
          <a:lstStyle/>
          <a:p>
            <a:pPr eaLnBrk="1" hangingPunct="1"/>
            <a:r>
              <a:rPr lang="nl-NL" altLang="nl-NL" dirty="0"/>
              <a:t>Waar?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8664" y="1340768"/>
            <a:ext cx="7772400" cy="3384376"/>
          </a:xfrm>
        </p:spPr>
        <p:txBody>
          <a:bodyPr/>
          <a:lstStyle/>
          <a:p>
            <a:pPr eaLnBrk="1" hangingPunct="1"/>
            <a:r>
              <a:rPr lang="nl-NL" altLang="nl-NL" dirty="0"/>
              <a:t>Opleidingen op verschillende plaatsen</a:t>
            </a:r>
          </a:p>
          <a:p>
            <a:pPr eaLnBrk="1" hangingPunct="1"/>
            <a:r>
              <a:rPr lang="nl-NL" altLang="nl-NL" dirty="0"/>
              <a:t>Wat zijn de verschillen?</a:t>
            </a:r>
          </a:p>
          <a:p>
            <a:pPr eaLnBrk="1" hangingPunct="1"/>
            <a:r>
              <a:rPr lang="nl-NL" altLang="nl-NL" dirty="0"/>
              <a:t>Ga de sfeer proeven</a:t>
            </a:r>
          </a:p>
          <a:p>
            <a:pPr eaLnBrk="1" hangingPunct="1"/>
            <a:r>
              <a:rPr lang="nl-NL" altLang="nl-NL" dirty="0"/>
              <a:t>Probeer zoveel mogelijk te weten te komen en volg meeloopdagen!</a:t>
            </a:r>
          </a:p>
          <a:p>
            <a:pPr eaLnBrk="1" hangingPunct="1"/>
            <a:r>
              <a:rPr lang="nl-NL" altLang="nl-NL" dirty="0"/>
              <a:t>Evt. aanvraag reisdocument</a:t>
            </a:r>
          </a:p>
          <a:p>
            <a:pPr marL="0" indent="0" algn="ctr" eaLnBrk="1" hangingPunct="1">
              <a:buNone/>
            </a:pPr>
            <a:r>
              <a:rPr lang="nl-NL" altLang="nl-NL" dirty="0"/>
              <a:t>		</a:t>
            </a:r>
            <a:r>
              <a:rPr lang="nl-NL" altLang="nl-NL" b="1" i="1" dirty="0"/>
              <a:t>Schrijf je op tijd in!!!</a:t>
            </a:r>
          </a:p>
        </p:txBody>
      </p:sp>
      <p:pic>
        <p:nvPicPr>
          <p:cNvPr id="28676" name="Tijdelijke aanduiding voor inhoud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838825"/>
            <a:ext cx="1979613" cy="1052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5673233"/>
            <a:ext cx="3250321" cy="1222867"/>
          </a:xfrm>
          <a:prstGeom prst="rect">
            <a:avLst/>
          </a:prstGeom>
        </p:spPr>
      </p:pic>
      <p:pic>
        <p:nvPicPr>
          <p:cNvPr id="6" name="Picture 2" descr="beeldcombinatie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215"/>
          <a:stretch/>
        </p:blipFill>
        <p:spPr bwMode="auto">
          <a:xfrm>
            <a:off x="3069357" y="5673234"/>
            <a:ext cx="6078286" cy="12228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NL" altLang="nl-NL"/>
              <a:t>Wie kiest?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91680" y="1481473"/>
            <a:ext cx="7070526" cy="389505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nl-NL" altLang="nl-NL" sz="25200" dirty="0"/>
              <a:t>  Jij</a:t>
            </a:r>
          </a:p>
        </p:txBody>
      </p:sp>
      <p:pic>
        <p:nvPicPr>
          <p:cNvPr id="29700" name="Tijdelijke aanduiding voor inhoud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838825"/>
            <a:ext cx="1979613" cy="1052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5673233"/>
            <a:ext cx="3250321" cy="1222867"/>
          </a:xfrm>
          <a:prstGeom prst="rect">
            <a:avLst/>
          </a:prstGeom>
        </p:spPr>
      </p:pic>
      <p:pic>
        <p:nvPicPr>
          <p:cNvPr id="6" name="Picture 2" descr="beeldcombinatie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215"/>
          <a:stretch/>
        </p:blipFill>
        <p:spPr bwMode="auto">
          <a:xfrm>
            <a:off x="3069357" y="5673234"/>
            <a:ext cx="6078286" cy="12228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22" grpId="0" autoUpdateAnimBg="0"/>
      <p:bldP spid="81923" grpId="0" build="p" autoUpdateAnimBg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NL" altLang="nl-NL"/>
              <a:t>Maar……………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nl-NL" altLang="nl-NL" sz="6000"/>
          </a:p>
          <a:p>
            <a:pPr eaLnBrk="1" hangingPunct="1">
              <a:buFontTx/>
              <a:buNone/>
            </a:pPr>
            <a:r>
              <a:rPr lang="nl-NL" altLang="nl-NL" sz="6000"/>
              <a:t>We willen je wel helpen</a:t>
            </a:r>
          </a:p>
        </p:txBody>
      </p:sp>
      <p:pic>
        <p:nvPicPr>
          <p:cNvPr id="30724" name="Tijdelijke aanduiding voor inhoud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838825"/>
            <a:ext cx="1979613" cy="1052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5673233"/>
            <a:ext cx="3250321" cy="1222867"/>
          </a:xfrm>
          <a:prstGeom prst="rect">
            <a:avLst/>
          </a:prstGeom>
        </p:spPr>
      </p:pic>
      <p:pic>
        <p:nvPicPr>
          <p:cNvPr id="6" name="Picture 2" descr="beeldcombinatie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215"/>
          <a:stretch/>
        </p:blipFill>
        <p:spPr bwMode="auto">
          <a:xfrm>
            <a:off x="3069357" y="5673234"/>
            <a:ext cx="6078286" cy="12228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1116013" y="836613"/>
            <a:ext cx="7772400" cy="1143000"/>
          </a:xfrm>
        </p:spPr>
        <p:txBody>
          <a:bodyPr/>
          <a:lstStyle/>
          <a:p>
            <a:pPr eaLnBrk="1" hangingPunct="1"/>
            <a:r>
              <a:rPr lang="nl-NL" altLang="nl-NL" sz="4000" dirty="0"/>
              <a:t>Programma van Toetsing en Afsluiting</a:t>
            </a:r>
            <a:br>
              <a:rPr lang="nl-NL" altLang="nl-NL" sz="4000" dirty="0"/>
            </a:br>
            <a:endParaRPr lang="nl-NL" altLang="nl-NL" sz="4000" dirty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0113" y="2145205"/>
            <a:ext cx="7343775" cy="3515820"/>
          </a:xfrm>
        </p:spPr>
        <p:txBody>
          <a:bodyPr/>
          <a:lstStyle/>
          <a:p>
            <a:pPr eaLnBrk="1" hangingPunct="1"/>
            <a:r>
              <a:rPr lang="nl-NL" altLang="nl-NL" dirty="0"/>
              <a:t>Beschrijving van leerstof</a:t>
            </a:r>
          </a:p>
          <a:p>
            <a:pPr eaLnBrk="1" hangingPunct="1"/>
            <a:r>
              <a:rPr lang="nl-NL" altLang="nl-NL" dirty="0" err="1"/>
              <a:t>Toetsprogramma</a:t>
            </a:r>
            <a:endParaRPr lang="nl-NL" altLang="nl-NL" dirty="0"/>
          </a:p>
          <a:p>
            <a:pPr eaLnBrk="1" hangingPunct="1"/>
            <a:r>
              <a:rPr lang="nl-NL" altLang="nl-NL" dirty="0"/>
              <a:t>Regels waaraan een ieder zich houdt</a:t>
            </a:r>
            <a:endParaRPr lang="nl-NL" altLang="nl-NL" dirty="0">
              <a:cs typeface="Times New Roman"/>
            </a:endParaRPr>
          </a:p>
          <a:p>
            <a:pPr marL="0" indent="0" eaLnBrk="1" hangingPunct="1">
              <a:buNone/>
            </a:pPr>
            <a:r>
              <a:rPr lang="nl-NL" altLang="nl-NL" b="1" dirty="0"/>
              <a:t>     Naslagwerk</a:t>
            </a:r>
            <a:endParaRPr lang="nl-NL" altLang="nl-NL" b="1" dirty="0">
              <a:cs typeface="Times New Roman"/>
            </a:endParaRPr>
          </a:p>
          <a:p>
            <a:pPr eaLnBrk="1" hangingPunct="1">
              <a:buFontTx/>
              <a:buNone/>
            </a:pPr>
            <a:endParaRPr lang="nl-NL" altLang="nl-NL" sz="4000" dirty="0"/>
          </a:p>
        </p:txBody>
      </p:sp>
      <p:pic>
        <p:nvPicPr>
          <p:cNvPr id="4100" name="Tijdelijke aanduiding voor inhoud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838825"/>
            <a:ext cx="1979613" cy="1052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5673233"/>
            <a:ext cx="3250321" cy="1222867"/>
          </a:xfrm>
          <a:prstGeom prst="rect">
            <a:avLst/>
          </a:prstGeom>
        </p:spPr>
      </p:pic>
      <p:pic>
        <p:nvPicPr>
          <p:cNvPr id="6" name="Picture 2" descr="beeldcombinatie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215"/>
          <a:stretch/>
        </p:blipFill>
        <p:spPr bwMode="auto">
          <a:xfrm>
            <a:off x="3069357" y="5673234"/>
            <a:ext cx="6078286" cy="12228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8151109"/>
      </p:ext>
    </p:extLst>
  </p:cSld>
  <p:clrMapOvr>
    <a:masterClrMapping/>
  </p:clrMapOvr>
  <p:transition>
    <p:push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NL" altLang="nl-NL" dirty="0"/>
              <a:t>Wat blijft…….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1550" y="2132856"/>
            <a:ext cx="7772400" cy="3755182"/>
          </a:xfrm>
        </p:spPr>
        <p:txBody>
          <a:bodyPr/>
          <a:lstStyle/>
          <a:p>
            <a:pPr eaLnBrk="1" hangingPunct="1"/>
            <a:r>
              <a:rPr lang="nl-NL" altLang="nl-NL" sz="2800" dirty="0"/>
              <a:t>Voor alle vakken in het PTA een programma</a:t>
            </a:r>
          </a:p>
          <a:p>
            <a:pPr eaLnBrk="1" hangingPunct="1"/>
            <a:r>
              <a:rPr lang="nl-NL" altLang="nl-NL" sz="2800" dirty="0"/>
              <a:t>Er zijn praktische en theoretische toetsen</a:t>
            </a:r>
          </a:p>
          <a:p>
            <a:pPr eaLnBrk="1" hangingPunct="1"/>
            <a:r>
              <a:rPr lang="nl-NL" altLang="nl-NL" sz="2800" dirty="0"/>
              <a:t>Er zijn </a:t>
            </a:r>
            <a:r>
              <a:rPr lang="nl-NL" altLang="nl-NL" sz="2800" dirty="0" err="1"/>
              <a:t>toetsweken</a:t>
            </a:r>
            <a:r>
              <a:rPr lang="nl-NL" altLang="nl-NL" sz="2800" dirty="0"/>
              <a:t>. </a:t>
            </a:r>
          </a:p>
          <a:p>
            <a:pPr eaLnBrk="1" hangingPunct="1"/>
            <a:r>
              <a:rPr lang="nl-NL" altLang="nl-NL" sz="2800" dirty="0"/>
              <a:t>Hoofdtoets en Eindtoetsen herkansbaar als aangegeven!</a:t>
            </a:r>
          </a:p>
          <a:p>
            <a:pPr eaLnBrk="1" hangingPunct="1"/>
            <a:endParaRPr lang="nl-NL" altLang="nl-NL" sz="2800" dirty="0"/>
          </a:p>
          <a:p>
            <a:pPr eaLnBrk="1" hangingPunct="1"/>
            <a:endParaRPr lang="nl-NL" altLang="nl-NL" sz="2800" dirty="0"/>
          </a:p>
          <a:p>
            <a:pPr eaLnBrk="1" hangingPunct="1">
              <a:buFontTx/>
              <a:buNone/>
            </a:pPr>
            <a:endParaRPr lang="nl-NL" altLang="nl-NL" sz="2800" dirty="0"/>
          </a:p>
        </p:txBody>
      </p:sp>
      <p:pic>
        <p:nvPicPr>
          <p:cNvPr id="5124" name="Tijdelijke aanduiding voor inhoud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838825"/>
            <a:ext cx="1979613" cy="1052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5673233"/>
            <a:ext cx="3250321" cy="1222867"/>
          </a:xfrm>
          <a:prstGeom prst="rect">
            <a:avLst/>
          </a:prstGeom>
        </p:spPr>
      </p:pic>
      <p:pic>
        <p:nvPicPr>
          <p:cNvPr id="6" name="Picture 2" descr="beeldcombinatie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215"/>
          <a:stretch/>
        </p:blipFill>
        <p:spPr bwMode="auto">
          <a:xfrm>
            <a:off x="3069357" y="5673234"/>
            <a:ext cx="6078286" cy="12228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comb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620713"/>
            <a:ext cx="7772400" cy="1143000"/>
          </a:xfrm>
        </p:spPr>
        <p:txBody>
          <a:bodyPr/>
          <a:lstStyle/>
          <a:p>
            <a:pPr eaLnBrk="1" hangingPunct="1"/>
            <a:r>
              <a:rPr lang="nl-NL" altLang="nl-NL" sz="3200" b="1"/>
              <a:t>Berekening van een periodecijfer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7450" y="1557338"/>
            <a:ext cx="7772400" cy="4114800"/>
          </a:xfrm>
        </p:spPr>
        <p:txBody>
          <a:bodyPr/>
          <a:lstStyle/>
          <a:p>
            <a:pPr eaLnBrk="1" hangingPunct="1">
              <a:buFontTx/>
              <a:buNone/>
            </a:pPr>
            <a:endParaRPr lang="nl-NL" altLang="nl-NL" sz="4000" b="1" dirty="0"/>
          </a:p>
          <a:p>
            <a:pPr eaLnBrk="1" hangingPunct="1">
              <a:buFontTx/>
              <a:buNone/>
            </a:pPr>
            <a:r>
              <a:rPr lang="nl-NL" altLang="nl-NL" sz="4000" b="1" dirty="0"/>
              <a:t>Voor</a:t>
            </a:r>
            <a:r>
              <a:rPr lang="en-US" altLang="nl-NL" sz="4000" b="1" dirty="0"/>
              <a:t> AVO </a:t>
            </a:r>
            <a:r>
              <a:rPr lang="en-US" altLang="nl-NL" sz="4000" b="1" dirty="0" err="1"/>
              <a:t>vakken</a:t>
            </a:r>
            <a:r>
              <a:rPr lang="nl-NL" altLang="nl-NL" sz="4000" b="1" dirty="0"/>
              <a:t>:</a:t>
            </a:r>
          </a:p>
          <a:p>
            <a:pPr eaLnBrk="1" hangingPunct="1">
              <a:buFontTx/>
              <a:buNone/>
            </a:pPr>
            <a:endParaRPr lang="nl-NL" altLang="nl-NL" sz="2400" dirty="0"/>
          </a:p>
          <a:p>
            <a:pPr eaLnBrk="1" hangingPunct="1">
              <a:buFontTx/>
              <a:buNone/>
            </a:pPr>
            <a:r>
              <a:rPr lang="nl-NL" altLang="nl-NL" sz="2400" dirty="0"/>
              <a:t>Nederlands 			Engels </a:t>
            </a:r>
          </a:p>
          <a:p>
            <a:pPr eaLnBrk="1" hangingPunct="1">
              <a:buFontTx/>
              <a:buNone/>
            </a:pPr>
            <a:r>
              <a:rPr lang="nl-NL" altLang="nl-NL" sz="2400" dirty="0"/>
              <a:t>Wiskunde 	  		Economie (alleen GTL)</a:t>
            </a:r>
          </a:p>
          <a:p>
            <a:pPr eaLnBrk="1" hangingPunct="1">
              <a:buFontTx/>
              <a:buNone/>
            </a:pPr>
            <a:r>
              <a:rPr lang="nl-NL" altLang="nl-NL" sz="2400" dirty="0" err="1"/>
              <a:t>Nask</a:t>
            </a:r>
            <a:r>
              <a:rPr lang="nl-NL" altLang="nl-NL" sz="2400" dirty="0"/>
              <a:t>*	 	  		Biologie*</a:t>
            </a:r>
            <a:endParaRPr lang="en-US" altLang="nl-NL" sz="2400" dirty="0"/>
          </a:p>
        </p:txBody>
      </p:sp>
      <p:pic>
        <p:nvPicPr>
          <p:cNvPr id="7172" name="Tijdelijke aanduiding voor inhoud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838825"/>
            <a:ext cx="1979613" cy="1052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5673233"/>
            <a:ext cx="3250321" cy="1222867"/>
          </a:xfrm>
          <a:prstGeom prst="rect">
            <a:avLst/>
          </a:prstGeom>
        </p:spPr>
      </p:pic>
      <p:pic>
        <p:nvPicPr>
          <p:cNvPr id="6" name="Picture 2" descr="beeldcombinatie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215"/>
          <a:stretch/>
        </p:blipFill>
        <p:spPr bwMode="auto">
          <a:xfrm>
            <a:off x="3069357" y="5673234"/>
            <a:ext cx="6078286" cy="12228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nl-NL" dirty="0" err="1"/>
              <a:t>Periodecijfer</a:t>
            </a:r>
            <a:endParaRPr lang="nl-NL" altLang="nl-NL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nl-NL" altLang="nl-NL" sz="2800" dirty="0"/>
              <a:t>0,5 x Hoofdtoets/Hoofdopdracht</a:t>
            </a:r>
          </a:p>
          <a:p>
            <a:pPr eaLnBrk="1" hangingPunct="1"/>
            <a:r>
              <a:rPr lang="en-US" altLang="nl-NL" sz="2800" dirty="0"/>
              <a:t>0,5 x E</a:t>
            </a:r>
            <a:r>
              <a:rPr lang="nl-NL" altLang="nl-NL" sz="2800" dirty="0" err="1"/>
              <a:t>indtoets</a:t>
            </a:r>
            <a:endParaRPr lang="nl-NL" altLang="nl-NL" sz="2800" dirty="0"/>
          </a:p>
          <a:p>
            <a:pPr eaLnBrk="1" hangingPunct="1"/>
            <a:endParaRPr lang="nl-NL" altLang="nl-NL" sz="2800" dirty="0"/>
          </a:p>
          <a:p>
            <a:pPr eaLnBrk="1" hangingPunct="1">
              <a:buFontTx/>
              <a:buNone/>
            </a:pPr>
            <a:r>
              <a:rPr lang="nl-NL" altLang="nl-NL" sz="2800" dirty="0"/>
              <a:t>	0,5 x H + 0,5 x E = periodecijfer</a:t>
            </a:r>
          </a:p>
          <a:p>
            <a:pPr eaLnBrk="1" hangingPunct="1">
              <a:buFontTx/>
              <a:buNone/>
            </a:pPr>
            <a:endParaRPr lang="nl-NL" altLang="nl-NL" b="1" dirty="0"/>
          </a:p>
        </p:txBody>
      </p:sp>
      <p:pic>
        <p:nvPicPr>
          <p:cNvPr id="8196" name="Tijdelijke aanduiding voor inhoud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838825"/>
            <a:ext cx="1979613" cy="1052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5673233"/>
            <a:ext cx="3250321" cy="1222867"/>
          </a:xfrm>
          <a:prstGeom prst="rect">
            <a:avLst/>
          </a:prstGeom>
        </p:spPr>
      </p:pic>
      <p:pic>
        <p:nvPicPr>
          <p:cNvPr id="6" name="Picture 2" descr="beeldcombinatie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215"/>
          <a:stretch/>
        </p:blipFill>
        <p:spPr bwMode="auto">
          <a:xfrm>
            <a:off x="3069357" y="5673234"/>
            <a:ext cx="6078286" cy="12228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27584" y="764704"/>
            <a:ext cx="7886700" cy="994172"/>
          </a:xfrm>
        </p:spPr>
        <p:txBody>
          <a:bodyPr>
            <a:normAutofit fontScale="90000"/>
          </a:bodyPr>
          <a:lstStyle/>
          <a:p>
            <a:r>
              <a:rPr lang="nl-NL" altLang="nl-NL" sz="4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anose="02020603050405020304" pitchFamily="18" charset="0"/>
              </a:rPr>
              <a:t>Cijfers</a:t>
            </a:r>
            <a:r>
              <a:rPr lang="en-US" altLang="nl-NL" sz="4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anose="02020603050405020304" pitchFamily="18" charset="0"/>
              </a:rPr>
              <a:t> </a:t>
            </a:r>
            <a:r>
              <a:rPr lang="en-US" altLang="nl-NL" sz="49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anose="02020603050405020304" pitchFamily="18" charset="0"/>
              </a:rPr>
              <a:t>Groenprofiel</a:t>
            </a:r>
            <a:r>
              <a:rPr lang="en-US" altLang="nl-NL" sz="4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anose="02020603050405020304" pitchFamily="18" charset="0"/>
              </a:rPr>
              <a:t> Basis / Kader    </a:t>
            </a:r>
            <a:br>
              <a:rPr lang="nl-NL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Calibri" panose="020F0502020204030204" pitchFamily="34" charset="0"/>
              </a:rPr>
            </a:br>
            <a:endParaRPr lang="nl-NL" dirty="0">
              <a:latin typeface="+mn-lt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852890"/>
            <a:ext cx="3438525" cy="1147861"/>
          </a:xfrm>
          <a:prstGeom prst="rect">
            <a:avLst/>
          </a:prstGeom>
        </p:spPr>
      </p:pic>
      <p:pic>
        <p:nvPicPr>
          <p:cNvPr id="5" name="Picture 2" descr="beeldcombinatie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215"/>
          <a:stretch/>
        </p:blipFill>
        <p:spPr bwMode="auto">
          <a:xfrm>
            <a:off x="3438525" y="4852890"/>
            <a:ext cx="5705475" cy="11478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kstvak 6">
            <a:extLst>
              <a:ext uri="{FF2B5EF4-FFF2-40B4-BE49-F238E27FC236}">
                <a16:creationId xmlns:a16="http://schemas.microsoft.com/office/drawing/2014/main" id="{1A95E4F6-5A26-4DFF-9A79-C57F42EA7980}"/>
              </a:ext>
            </a:extLst>
          </p:cNvPr>
          <p:cNvSpPr txBox="1"/>
          <p:nvPr/>
        </p:nvSpPr>
        <p:spPr>
          <a:xfrm>
            <a:off x="2267744" y="1988840"/>
            <a:ext cx="674221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nl-NL" sz="2800" dirty="0">
                <a:solidFill>
                  <a:prstClr val="black"/>
                </a:solidFill>
                <a:latin typeface="+mn-lt"/>
                <a:cs typeface="Times New Roman" panose="02020603050405020304" pitchFamily="18" charset="0"/>
              </a:rPr>
              <a:t>Per thema: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nl-NL" sz="2800" dirty="0">
                <a:solidFill>
                  <a:prstClr val="black"/>
                </a:solidFill>
                <a:latin typeface="+mn-lt"/>
                <a:cs typeface="Times New Roman" panose="02020603050405020304" pitchFamily="18" charset="0"/>
              </a:rPr>
              <a:t>- </a:t>
            </a:r>
            <a:r>
              <a:rPr lang="nl-NL" sz="2800" dirty="0" err="1">
                <a:solidFill>
                  <a:prstClr val="black"/>
                </a:solidFill>
                <a:latin typeface="+mn-lt"/>
                <a:cs typeface="Times New Roman" panose="02020603050405020304" pitchFamily="18" charset="0"/>
              </a:rPr>
              <a:t>PvB</a:t>
            </a:r>
            <a:r>
              <a:rPr lang="nl-NL" sz="2800" dirty="0">
                <a:solidFill>
                  <a:prstClr val="black"/>
                </a:solidFill>
                <a:latin typeface="+mn-lt"/>
                <a:cs typeface="Times New Roman" panose="02020603050405020304" pitchFamily="18" charset="0"/>
              </a:rPr>
              <a:t> = Proeve van Bekwaamheid</a:t>
            </a:r>
          </a:p>
          <a:p>
            <a:pPr marL="214313" indent="-214313" eaLnBrk="1" fontAlgn="auto" hangingPunct="1"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nl-NL" sz="2800" dirty="0">
                <a:solidFill>
                  <a:prstClr val="black"/>
                </a:solidFill>
                <a:latin typeface="+mn-lt"/>
                <a:cs typeface="Times New Roman" panose="02020603050405020304" pitchFamily="18" charset="0"/>
              </a:rPr>
              <a:t>Theoretische toets</a:t>
            </a:r>
          </a:p>
          <a:p>
            <a:pPr marL="214313" indent="-214313" eaLnBrk="1" fontAlgn="auto" hangingPunct="1">
              <a:spcBef>
                <a:spcPts val="0"/>
              </a:spcBef>
              <a:spcAft>
                <a:spcPts val="0"/>
              </a:spcAft>
              <a:buFontTx/>
              <a:buChar char="-"/>
            </a:pPr>
            <a:endParaRPr lang="nl-NL" sz="2800" dirty="0">
              <a:solidFill>
                <a:prstClr val="black"/>
              </a:solidFill>
              <a:latin typeface="+mn-lt"/>
              <a:cs typeface="Times New Roman" panose="02020603050405020304" pitchFamily="18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nl-NL" sz="2800" dirty="0">
                <a:solidFill>
                  <a:prstClr val="black"/>
                </a:solidFill>
                <a:latin typeface="+mn-lt"/>
                <a:cs typeface="Times New Roman" panose="02020603050405020304" pitchFamily="18" charset="0"/>
              </a:rPr>
              <a:t>themacijfer: 0,6 x </a:t>
            </a:r>
            <a:r>
              <a:rPr lang="nl-NL" sz="2800" dirty="0" err="1">
                <a:solidFill>
                  <a:prstClr val="black"/>
                </a:solidFill>
                <a:latin typeface="+mn-lt"/>
                <a:cs typeface="Times New Roman" panose="02020603050405020304" pitchFamily="18" charset="0"/>
              </a:rPr>
              <a:t>PvB</a:t>
            </a:r>
            <a:r>
              <a:rPr lang="nl-NL" sz="2800" dirty="0">
                <a:solidFill>
                  <a:prstClr val="black"/>
                </a:solidFill>
                <a:latin typeface="+mn-lt"/>
                <a:cs typeface="Times New Roman" panose="02020603050405020304" pitchFamily="18" charset="0"/>
              </a:rPr>
              <a:t> + 0,4 x Theorietoets</a:t>
            </a:r>
          </a:p>
        </p:txBody>
      </p:sp>
    </p:spTree>
    <p:extLst>
      <p:ext uri="{BB962C8B-B14F-4D97-AF65-F5344CB8AC3E}">
        <p14:creationId xmlns:p14="http://schemas.microsoft.com/office/powerpoint/2010/main" val="15543499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187624" y="874473"/>
            <a:ext cx="8606780" cy="994172"/>
          </a:xfrm>
        </p:spPr>
        <p:txBody>
          <a:bodyPr>
            <a:normAutofit fontScale="90000"/>
          </a:bodyPr>
          <a:lstStyle/>
          <a:p>
            <a:r>
              <a:rPr lang="nl-NL" altLang="nl-NL" sz="4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anose="02020603050405020304" pitchFamily="18" charset="0"/>
              </a:rPr>
              <a:t>Cijfers</a:t>
            </a:r>
            <a:r>
              <a:rPr lang="en-US" altLang="nl-NL" sz="4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anose="02020603050405020304" pitchFamily="18" charset="0"/>
              </a:rPr>
              <a:t> </a:t>
            </a:r>
            <a:r>
              <a:rPr lang="en-US" altLang="nl-NL" sz="49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anose="02020603050405020304" pitchFamily="18" charset="0"/>
              </a:rPr>
              <a:t>Groenprofiel</a:t>
            </a:r>
            <a:r>
              <a:rPr lang="en-US" altLang="nl-NL" sz="4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anose="02020603050405020304" pitchFamily="18" charset="0"/>
              </a:rPr>
              <a:t> GTL    </a:t>
            </a:r>
            <a:br>
              <a:rPr lang="nl-NL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anose="020F0502020204030204" pitchFamily="34" charset="0"/>
              </a:rPr>
            </a:br>
            <a:endParaRPr lang="nl-NL" dirty="0"/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852890"/>
            <a:ext cx="3438525" cy="1147861"/>
          </a:xfrm>
          <a:prstGeom prst="rect">
            <a:avLst/>
          </a:prstGeom>
        </p:spPr>
      </p:pic>
      <p:pic>
        <p:nvPicPr>
          <p:cNvPr id="5" name="Picture 2" descr="beeldcombinatie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215"/>
          <a:stretch/>
        </p:blipFill>
        <p:spPr bwMode="auto">
          <a:xfrm>
            <a:off x="3438525" y="4852890"/>
            <a:ext cx="5705475" cy="11478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kstvak 6">
            <a:extLst>
              <a:ext uri="{FF2B5EF4-FFF2-40B4-BE49-F238E27FC236}">
                <a16:creationId xmlns:a16="http://schemas.microsoft.com/office/drawing/2014/main" id="{1A95E4F6-5A26-4DFF-9A79-C57F42EA7980}"/>
              </a:ext>
            </a:extLst>
          </p:cNvPr>
          <p:cNvSpPr txBox="1"/>
          <p:nvPr/>
        </p:nvSpPr>
        <p:spPr>
          <a:xfrm>
            <a:off x="2267744" y="1988840"/>
            <a:ext cx="674221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nl-NL" sz="2800" dirty="0">
                <a:solidFill>
                  <a:prstClr val="black"/>
                </a:solidFill>
                <a:latin typeface="+mn-lt"/>
                <a:cs typeface="Times New Roman" panose="02020603050405020304" pitchFamily="18" charset="0"/>
              </a:rPr>
              <a:t>In het schooljaar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nl-NL" sz="2800" dirty="0">
                <a:solidFill>
                  <a:prstClr val="black"/>
                </a:solidFill>
                <a:latin typeface="+mn-lt"/>
                <a:cs typeface="Times New Roman" panose="02020603050405020304" pitchFamily="18" charset="0"/>
              </a:rPr>
              <a:t>- 2 </a:t>
            </a:r>
            <a:r>
              <a:rPr lang="nl-NL" sz="2800" dirty="0" err="1">
                <a:solidFill>
                  <a:prstClr val="black"/>
                </a:solidFill>
                <a:latin typeface="+mn-lt"/>
                <a:cs typeface="Times New Roman" panose="02020603050405020304" pitchFamily="18" charset="0"/>
              </a:rPr>
              <a:t>PvB’s</a:t>
            </a:r>
            <a:r>
              <a:rPr lang="nl-NL" sz="2800" dirty="0">
                <a:solidFill>
                  <a:prstClr val="black"/>
                </a:solidFill>
                <a:latin typeface="+mn-lt"/>
                <a:cs typeface="Times New Roman" panose="02020603050405020304" pitchFamily="18" charset="0"/>
              </a:rPr>
              <a:t>  = Proeve van Bekwaamheid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nl-NL" sz="2800" dirty="0">
                <a:solidFill>
                  <a:prstClr val="black"/>
                </a:solidFill>
                <a:latin typeface="+mn-lt"/>
                <a:cs typeface="Times New Roman" panose="02020603050405020304" pitchFamily="18" charset="0"/>
              </a:rPr>
              <a:t>- 2 Theoretische toetsen</a:t>
            </a:r>
          </a:p>
          <a:p>
            <a:pPr marL="214313" indent="-214313" eaLnBrk="1" fontAlgn="auto" hangingPunct="1">
              <a:spcBef>
                <a:spcPts val="0"/>
              </a:spcBef>
              <a:spcAft>
                <a:spcPts val="0"/>
              </a:spcAft>
              <a:buFontTx/>
              <a:buChar char="-"/>
            </a:pPr>
            <a:endParaRPr lang="nl-NL" sz="2800" dirty="0">
              <a:solidFill>
                <a:prstClr val="black"/>
              </a:solidFill>
              <a:latin typeface="+mn-lt"/>
              <a:cs typeface="Times New Roman" panose="02020603050405020304" pitchFamily="18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nl-NL" sz="2800" dirty="0">
                <a:solidFill>
                  <a:prstClr val="black"/>
                </a:solidFill>
                <a:latin typeface="+mn-lt"/>
                <a:cs typeface="Times New Roman" panose="02020603050405020304" pitchFamily="18" charset="0"/>
              </a:rPr>
              <a:t>Iedere toets telt 1 keer mee</a:t>
            </a:r>
          </a:p>
        </p:txBody>
      </p:sp>
    </p:spTree>
    <p:extLst>
      <p:ext uri="{BB962C8B-B14F-4D97-AF65-F5344CB8AC3E}">
        <p14:creationId xmlns:p14="http://schemas.microsoft.com/office/powerpoint/2010/main" val="4141502533"/>
      </p:ext>
    </p:extLst>
  </p:cSld>
  <p:clrMapOvr>
    <a:masterClrMapping/>
  </p:clrMapOvr>
</p:sld>
</file>

<file path=ppt/theme/theme1.xml><?xml version="1.0" encoding="utf-8"?>
<a:theme xmlns:a="http://schemas.openxmlformats.org/drawingml/2006/main" name="Standaardontwerp">
  <a:themeElements>
    <a:clrScheme name="Standaardontwerp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ardontwerp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5.xml><?xml version="1.0" encoding="utf-8"?>
<a:theme xmlns:a="http://schemas.openxmlformats.org/drawingml/2006/main" name="Office-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0a332a2e-99e4-4835-86d8-3c1587f015d9">
      <Terms xmlns="http://schemas.microsoft.com/office/infopath/2007/PartnerControls"/>
    </lcf76f155ced4ddcb4097134ff3c332f>
    <TaxCatchAll xmlns="f366d24e-c79f-4ae6-b7da-18f42b1c23ee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FE3DCA8E7440C42A6E9AF9841D94328" ma:contentTypeVersion="12" ma:contentTypeDescription="Een nieuw document maken." ma:contentTypeScope="" ma:versionID="52dc4aa5adb77ec35fc56cb8bd750b30">
  <xsd:schema xmlns:xsd="http://www.w3.org/2001/XMLSchema" xmlns:xs="http://www.w3.org/2001/XMLSchema" xmlns:p="http://schemas.microsoft.com/office/2006/metadata/properties" xmlns:ns2="0a332a2e-99e4-4835-86d8-3c1587f015d9" xmlns:ns3="f366d24e-c79f-4ae6-b7da-18f42b1c23ee" targetNamespace="http://schemas.microsoft.com/office/2006/metadata/properties" ma:root="true" ma:fieldsID="a2d05fccf1695cd4871b81ae260823b7" ns2:_="" ns3:_="">
    <xsd:import namespace="0a332a2e-99e4-4835-86d8-3c1587f015d9"/>
    <xsd:import namespace="f366d24e-c79f-4ae6-b7da-18f42b1c23e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ObjectDetectorVersions" minOccurs="0"/>
                <xsd:element ref="ns2:MediaServiceSearchPropertie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a332a2e-99e4-4835-86d8-3c1587f015d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LengthInSeconds" ma:index="10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2" nillable="true" ma:taxonomy="true" ma:internalName="lcf76f155ced4ddcb4097134ff3c332f" ma:taxonomyFieldName="MediaServiceImageTags" ma:displayName="Afbeeldingtags" ma:readOnly="false" ma:fieldId="{5cf76f15-5ced-4ddc-b409-7134ff3c332f}" ma:taxonomyMulti="true" ma:sspId="dab3f2c4-f49b-4925-90ae-a2035035aca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bjectDetectorVersions" ma:index="17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8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ateTaken" ma:index="19" nillable="true" ma:displayName="MediaServiceDateTaken" ma:hidden="true" ma:indexed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366d24e-c79f-4ae6-b7da-18f42b1c23ee" elementFormDefault="qualified">
    <xsd:import namespace="http://schemas.microsoft.com/office/2006/documentManagement/types"/>
    <xsd:import namespace="http://schemas.microsoft.com/office/infopath/2007/PartnerControls"/>
    <xsd:element name="TaxCatchAll" ma:index="13" nillable="true" ma:displayName="Taxonomy Catch All Column" ma:hidden="true" ma:list="{1da830cb-b6cf-41e4-91bc-c7017c44f184}" ma:internalName="TaxCatchAll" ma:showField="CatchAllData" ma:web="f366d24e-c79f-4ae6-b7da-18f42b1c23e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B0F36A4-3C31-463B-9598-00F5CE9D5DF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76A641B-B8F4-4698-AFCD-2FE7B52C8456}">
  <ds:schemaRefs>
    <ds:schemaRef ds:uri="http://purl.org/dc/elements/1.1/"/>
    <ds:schemaRef ds:uri="ccc50947-4f5b-428b-b2eb-87ca32593668"/>
    <ds:schemaRef ds:uri="http://www.w3.org/XML/1998/namespace"/>
    <ds:schemaRef ds:uri="http://schemas.microsoft.com/office/2006/documentManagement/types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  <ds:schemaRef ds:uri="http://purl.org/dc/dcmitype/"/>
    <ds:schemaRef ds:uri="0a332a2e-99e4-4835-86d8-3c1587f015d9"/>
    <ds:schemaRef ds:uri="f366d24e-c79f-4ae6-b7da-18f42b1c23ee"/>
  </ds:schemaRefs>
</ds:datastoreItem>
</file>

<file path=customXml/itemProps3.xml><?xml version="1.0" encoding="utf-8"?>
<ds:datastoreItem xmlns:ds="http://schemas.openxmlformats.org/officeDocument/2006/customXml" ds:itemID="{6830F06B-EBF5-43C5-B626-6B5E91EB602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a332a2e-99e4-4835-86d8-3c1587f015d9"/>
    <ds:schemaRef ds:uri="f366d24e-c79f-4ae6-b7da-18f42b1c23e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2398</TotalTime>
  <Words>985</Words>
  <Application>Microsoft Office PowerPoint</Application>
  <PresentationFormat>Diavoorstelling (4:3)</PresentationFormat>
  <Paragraphs>190</Paragraphs>
  <Slides>34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8</vt:i4>
      </vt:variant>
      <vt:variant>
        <vt:lpstr>Thema</vt:lpstr>
      </vt:variant>
      <vt:variant>
        <vt:i4>3</vt:i4>
      </vt:variant>
      <vt:variant>
        <vt:lpstr>Diatitels</vt:lpstr>
      </vt:variant>
      <vt:variant>
        <vt:i4>34</vt:i4>
      </vt:variant>
    </vt:vector>
  </HeadingPairs>
  <TitlesOfParts>
    <vt:vector size="45" baseType="lpstr">
      <vt:lpstr>Amaranth</vt:lpstr>
      <vt:lpstr>Aptos</vt:lpstr>
      <vt:lpstr>Arial</vt:lpstr>
      <vt:lpstr>Calibri</vt:lpstr>
      <vt:lpstr>Calibri Light</vt:lpstr>
      <vt:lpstr>Symbol</vt:lpstr>
      <vt:lpstr>Times New Roman</vt:lpstr>
      <vt:lpstr>Wingdings</vt:lpstr>
      <vt:lpstr>Standaardontwerp</vt:lpstr>
      <vt:lpstr>Kantoorthema</vt:lpstr>
      <vt:lpstr>1_Kantoorthema</vt:lpstr>
      <vt:lpstr>Bepaal je toekomst. Bepalend voor je toekomst.</vt:lpstr>
      <vt:lpstr>Stage klas 4</vt:lpstr>
      <vt:lpstr>Stage klas 4</vt:lpstr>
      <vt:lpstr>Programma van Toetsing en Afsluiting </vt:lpstr>
      <vt:lpstr>Wat blijft…….</vt:lpstr>
      <vt:lpstr>Berekening van een periodecijfer</vt:lpstr>
      <vt:lpstr>Periodecijfer</vt:lpstr>
      <vt:lpstr>Cijfers Groenprofiel Basis / Kader     </vt:lpstr>
      <vt:lpstr>Cijfers Groenprofiel GTL     </vt:lpstr>
      <vt:lpstr>Cijfers Keuzevakken BBL /KBL </vt:lpstr>
      <vt:lpstr>BBL/KBL Cijfersamenstelling</vt:lpstr>
      <vt:lpstr>GTL Cijfersamenstelling</vt:lpstr>
      <vt:lpstr> Herkansingen AVO</vt:lpstr>
      <vt:lpstr> Herkansingen groen</vt:lpstr>
      <vt:lpstr>Om te onthouden</vt:lpstr>
      <vt:lpstr>Centraal examen</vt:lpstr>
      <vt:lpstr>Centraal examen</vt:lpstr>
      <vt:lpstr>Voorbeeld</vt:lpstr>
      <vt:lpstr>Voorbeeld</vt:lpstr>
      <vt:lpstr>Voorbeeld</vt:lpstr>
      <vt:lpstr>Tot slot</vt:lpstr>
      <vt:lpstr>Bewust vervolg!</vt:lpstr>
      <vt:lpstr>Aanname MBO</vt:lpstr>
      <vt:lpstr>Wanneer</vt:lpstr>
      <vt:lpstr>Eerst</vt:lpstr>
      <vt:lpstr>Geen diploma</vt:lpstr>
      <vt:lpstr>BBL (Basisberoepsgerichte Leerweg VMBO) behaald!</vt:lpstr>
      <vt:lpstr>Niveau KBL en GTL</vt:lpstr>
      <vt:lpstr>Interessetest</vt:lpstr>
      <vt:lpstr>Karakter bepaalt mee!</vt:lpstr>
      <vt:lpstr>Wie staan je bij</vt:lpstr>
      <vt:lpstr>Waar?</vt:lpstr>
      <vt:lpstr>Wie kiest?</vt:lpstr>
      <vt:lpstr>Maar……………</vt:lpstr>
    </vt:vector>
  </TitlesOfParts>
  <Company>Groenhorst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Ouder/leerling avond</dc:title>
  <dc:creator>Schuttenbelt</dc:creator>
  <cp:lastModifiedBy>Hans Kranen</cp:lastModifiedBy>
  <cp:revision>139</cp:revision>
  <cp:lastPrinted>2013-09-19T10:25:26Z</cp:lastPrinted>
  <dcterms:created xsi:type="dcterms:W3CDTF">2003-10-08T14:01:41Z</dcterms:created>
  <dcterms:modified xsi:type="dcterms:W3CDTF">2024-09-25T12:45:37Z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0x010100BFE3DCA8E7440C42A6E9AF9841D94328</vt:lpwstr>
  </property>
  <property fmtid="{D5CDD505-2E9C-101B-9397-08002B2CF9AE}" pid="3" name="MediaServiceImageTags">
    <vt:lpwstr/>
  </property>
</Properties>
</file>